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58" r:id="rId6"/>
    <p:sldId id="265" r:id="rId7"/>
    <p:sldId id="295" r:id="rId8"/>
    <p:sldId id="264" r:id="rId9"/>
    <p:sldId id="262" r:id="rId10"/>
    <p:sldId id="268" r:id="rId11"/>
    <p:sldId id="267" r:id="rId12"/>
    <p:sldId id="266" r:id="rId13"/>
    <p:sldId id="269" r:id="rId14"/>
    <p:sldId id="270" r:id="rId15"/>
    <p:sldId id="271" r:id="rId16"/>
    <p:sldId id="272" r:id="rId17"/>
    <p:sldId id="274" r:id="rId18"/>
    <p:sldId id="275" r:id="rId19"/>
    <p:sldId id="276" r:id="rId20"/>
    <p:sldId id="277" r:id="rId21"/>
    <p:sldId id="278" r:id="rId22"/>
    <p:sldId id="279" r:id="rId23"/>
    <p:sldId id="273" r:id="rId24"/>
    <p:sldId id="280" r:id="rId25"/>
    <p:sldId id="281" r:id="rId26"/>
    <p:sldId id="282" r:id="rId27"/>
    <p:sldId id="287" r:id="rId28"/>
    <p:sldId id="283" r:id="rId29"/>
    <p:sldId id="284" r:id="rId30"/>
    <p:sldId id="285" r:id="rId31"/>
    <p:sldId id="286"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4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19CF55-FF81-4091-B2A9-6463CCCB564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326956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19CF55-FF81-4091-B2A9-6463CCCB564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158076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19CF55-FF81-4091-B2A9-6463CCCB564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111734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19CF55-FF81-4091-B2A9-6463CCCB564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62845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19CF55-FF81-4091-B2A9-6463CCCB564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385382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19CF55-FF81-4091-B2A9-6463CCCB564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188697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19CF55-FF81-4091-B2A9-6463CCCB564E}"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384189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19CF55-FF81-4091-B2A9-6463CCCB564E}"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21486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9CF55-FF81-4091-B2A9-6463CCCB564E}"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38272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19CF55-FF81-4091-B2A9-6463CCCB564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418980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19CF55-FF81-4091-B2A9-6463CCCB564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398C2-AE9C-4841-B1C4-55ABB8E3A573}" type="slidenum">
              <a:rPr lang="en-US" smtClean="0"/>
              <a:t>‹#›</a:t>
            </a:fld>
            <a:endParaRPr lang="en-US"/>
          </a:p>
        </p:txBody>
      </p:sp>
    </p:spTree>
    <p:extLst>
      <p:ext uri="{BB962C8B-B14F-4D97-AF65-F5344CB8AC3E}">
        <p14:creationId xmlns:p14="http://schemas.microsoft.com/office/powerpoint/2010/main" val="29661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9CF55-FF81-4091-B2A9-6463CCCB564E}" type="datetimeFigureOut">
              <a:rPr lang="en-US" smtClean="0"/>
              <a:t>3/14/2016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398C2-AE9C-4841-B1C4-55ABB8E3A573}" type="slidenum">
              <a:rPr lang="en-US" smtClean="0"/>
              <a:t>‹#›</a:t>
            </a:fld>
            <a:endParaRPr lang="en-US"/>
          </a:p>
        </p:txBody>
      </p:sp>
    </p:spTree>
    <p:extLst>
      <p:ext uri="{BB962C8B-B14F-4D97-AF65-F5344CB8AC3E}">
        <p14:creationId xmlns:p14="http://schemas.microsoft.com/office/powerpoint/2010/main" val="82780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rcconline.org/uploads/NehemiahBuiltWall480x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53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5" name="Rectangle 4"/>
          <p:cNvSpPr/>
          <p:nvPr/>
        </p:nvSpPr>
        <p:spPr>
          <a:xfrm>
            <a:off x="165100" y="311835"/>
            <a:ext cx="11861800" cy="646331"/>
          </a:xfrm>
          <a:prstGeom prst="rect">
            <a:avLst/>
          </a:prstGeom>
        </p:spPr>
        <p:txBody>
          <a:bodyPr wrap="square">
            <a:spAutoFit/>
          </a:bodyPr>
          <a:lstStyle/>
          <a:p>
            <a:pPr algn="ctr"/>
            <a:r>
              <a:rPr lang="en-US" sz="3600" b="1" u="sng" dirty="0" smtClean="0">
                <a:solidFill>
                  <a:schemeClr val="bg1"/>
                </a:solidFill>
              </a:rPr>
              <a:t>The First Group Returned Under Zerubbabel’s Leadership</a:t>
            </a:r>
            <a:endParaRPr lang="en-US" sz="3600" b="1" u="sng" dirty="0">
              <a:solidFill>
                <a:schemeClr val="bg1"/>
              </a:solidFill>
            </a:endParaRPr>
          </a:p>
        </p:txBody>
      </p:sp>
      <p:pic>
        <p:nvPicPr>
          <p:cNvPr id="8194" name="Picture 2" descr="http://3.bp.blogspot.com/-hwR60eFfpKY/T6OrUF6iPGI/AAAAAAAABFE/9k2_AavRDWo/s1600/building_altar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7300"/>
            <a:ext cx="12192000" cy="560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14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863600" y="507137"/>
            <a:ext cx="10591800" cy="5078313"/>
          </a:xfrm>
          <a:prstGeom prst="rect">
            <a:avLst/>
          </a:prstGeom>
        </p:spPr>
        <p:txBody>
          <a:bodyPr wrap="square">
            <a:spAutoFit/>
          </a:bodyPr>
          <a:lstStyle/>
          <a:p>
            <a:r>
              <a:rPr lang="en-US" sz="5400" b="1" dirty="0" smtClean="0">
                <a:solidFill>
                  <a:schemeClr val="bg1"/>
                </a:solidFill>
              </a:rPr>
              <a:t>But, tragically, these first returnees under </a:t>
            </a:r>
            <a:r>
              <a:rPr lang="en-US" sz="5400" b="1" u="sng" dirty="0" smtClean="0">
                <a:solidFill>
                  <a:schemeClr val="bg1"/>
                </a:solidFill>
              </a:rPr>
              <a:t>Zerubbabel</a:t>
            </a:r>
            <a:r>
              <a:rPr lang="en-US" sz="5400" b="1" dirty="0" smtClean="0">
                <a:solidFill>
                  <a:schemeClr val="bg1"/>
                </a:solidFill>
              </a:rPr>
              <a:t> soon drifted back into apostasy. Just as their fathers had done, they too turned away from the Lord, committing sin after sin, such as:</a:t>
            </a:r>
          </a:p>
        </p:txBody>
      </p:sp>
    </p:spTree>
    <p:extLst>
      <p:ext uri="{BB962C8B-B14F-4D97-AF65-F5344CB8AC3E}">
        <p14:creationId xmlns:p14="http://schemas.microsoft.com/office/powerpoint/2010/main" val="1872828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800100" y="233045"/>
            <a:ext cx="11391900" cy="6370975"/>
          </a:xfrm>
          <a:prstGeom prst="rect">
            <a:avLst/>
          </a:prstGeom>
        </p:spPr>
        <p:txBody>
          <a:bodyPr wrap="square">
            <a:spAutoFit/>
          </a:bodyPr>
          <a:lstStyle/>
          <a:p>
            <a:pPr marL="514350" indent="-514350">
              <a:buAutoNum type="arabicPeriod"/>
            </a:pPr>
            <a:r>
              <a:rPr lang="en-US" sz="3400" b="1" dirty="0" smtClean="0">
                <a:solidFill>
                  <a:schemeClr val="bg1"/>
                </a:solidFill>
              </a:rPr>
              <a:t>intermarriage with unbelieving neighbors (Mal.2:11; Ezr.9:1-2)</a:t>
            </a:r>
          </a:p>
          <a:p>
            <a:endParaRPr lang="en-US" sz="3400" b="1" dirty="0" smtClean="0">
              <a:solidFill>
                <a:schemeClr val="bg1"/>
              </a:solidFill>
            </a:endParaRPr>
          </a:p>
          <a:p>
            <a:pPr marL="514350" indent="-514350">
              <a:buAutoNum type="arabicPeriod" startAt="2"/>
            </a:pPr>
            <a:r>
              <a:rPr lang="en-US" sz="3400" b="1" dirty="0" smtClean="0">
                <a:solidFill>
                  <a:schemeClr val="bg1"/>
                </a:solidFill>
              </a:rPr>
              <a:t>neglecting the worship of the Lord (Mal.1:6-14)</a:t>
            </a:r>
          </a:p>
          <a:p>
            <a:endParaRPr lang="en-US" sz="3400" b="1" dirty="0" smtClean="0">
              <a:solidFill>
                <a:schemeClr val="bg1"/>
              </a:solidFill>
            </a:endParaRPr>
          </a:p>
          <a:p>
            <a:pPr marL="514350" indent="-514350">
              <a:buAutoNum type="arabicPeriod" startAt="3"/>
            </a:pPr>
            <a:r>
              <a:rPr lang="en-US" sz="3400" b="1" dirty="0" smtClean="0">
                <a:solidFill>
                  <a:schemeClr val="bg1"/>
                </a:solidFill>
              </a:rPr>
              <a:t>failing to offer sacrifices to the Lord as commanded by Him</a:t>
            </a:r>
          </a:p>
          <a:p>
            <a:endParaRPr lang="en-US" sz="3400" b="1" dirty="0" smtClean="0">
              <a:solidFill>
                <a:schemeClr val="bg1"/>
              </a:solidFill>
            </a:endParaRPr>
          </a:p>
          <a:p>
            <a:pPr marL="514350" indent="-514350">
              <a:buAutoNum type="arabicPeriod" startAt="4"/>
            </a:pPr>
            <a:r>
              <a:rPr lang="en-US" sz="3400" b="1" dirty="0" smtClean="0">
                <a:solidFill>
                  <a:schemeClr val="bg1"/>
                </a:solidFill>
              </a:rPr>
              <a:t>participating in witchcraft and sorcery (Mal.3:5)</a:t>
            </a:r>
          </a:p>
          <a:p>
            <a:endParaRPr lang="en-US" sz="3400" b="1" dirty="0" smtClean="0">
              <a:solidFill>
                <a:schemeClr val="bg1"/>
              </a:solidFill>
            </a:endParaRPr>
          </a:p>
          <a:p>
            <a:pPr marL="514350" indent="-514350">
              <a:buAutoNum type="arabicPeriod" startAt="5"/>
            </a:pPr>
            <a:r>
              <a:rPr lang="en-US" sz="3400" b="1" dirty="0" smtClean="0">
                <a:solidFill>
                  <a:schemeClr val="bg1"/>
                </a:solidFill>
              </a:rPr>
              <a:t>committing adultery (Mal.3:5)</a:t>
            </a:r>
          </a:p>
          <a:p>
            <a:endParaRPr lang="en-US" sz="3400" b="1" dirty="0" smtClean="0">
              <a:solidFill>
                <a:schemeClr val="bg1"/>
              </a:solidFill>
            </a:endParaRPr>
          </a:p>
          <a:p>
            <a:r>
              <a:rPr lang="en-US" sz="3400" b="1" dirty="0" smtClean="0">
                <a:solidFill>
                  <a:schemeClr val="bg1"/>
                </a:solidFill>
              </a:rPr>
              <a:t>6.   bearing false witness and using profanity (Mal.3:5)</a:t>
            </a:r>
          </a:p>
        </p:txBody>
      </p:sp>
    </p:spTree>
    <p:extLst>
      <p:ext uri="{BB962C8B-B14F-4D97-AF65-F5344CB8AC3E}">
        <p14:creationId xmlns:p14="http://schemas.microsoft.com/office/powerpoint/2010/main" val="214590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596900" y="0"/>
            <a:ext cx="11836400" cy="6524863"/>
          </a:xfrm>
          <a:prstGeom prst="rect">
            <a:avLst/>
          </a:prstGeom>
        </p:spPr>
        <p:txBody>
          <a:bodyPr wrap="square">
            <a:spAutoFit/>
          </a:bodyPr>
          <a:lstStyle/>
          <a:p>
            <a:r>
              <a:rPr lang="en-US" sz="3800" b="1" dirty="0" smtClean="0">
                <a:solidFill>
                  <a:schemeClr val="bg1"/>
                </a:solidFill>
              </a:rPr>
              <a:t>7.  oppressing and stealing from people, even the         </a:t>
            </a:r>
          </a:p>
          <a:p>
            <a:r>
              <a:rPr lang="en-US" sz="3800" b="1" dirty="0" smtClean="0">
                <a:solidFill>
                  <a:schemeClr val="bg1"/>
                </a:solidFill>
              </a:rPr>
              <a:t>     wages due widows and orphans (Mal.3:5)</a:t>
            </a:r>
          </a:p>
          <a:p>
            <a:endParaRPr lang="en-US" sz="3800" b="1" dirty="0" smtClean="0">
              <a:solidFill>
                <a:schemeClr val="bg1"/>
              </a:solidFill>
            </a:endParaRPr>
          </a:p>
          <a:p>
            <a:pPr marL="514350" indent="-514350">
              <a:buAutoNum type="arabicPeriod" startAt="8"/>
            </a:pPr>
            <a:r>
              <a:rPr lang="en-US" sz="3800" b="1" dirty="0" smtClean="0">
                <a:solidFill>
                  <a:schemeClr val="bg1"/>
                </a:solidFill>
              </a:rPr>
              <a:t>mistreating people (Mal.3:5)</a:t>
            </a:r>
          </a:p>
          <a:p>
            <a:endParaRPr lang="en-US" sz="3800" b="1" dirty="0" smtClean="0">
              <a:solidFill>
                <a:schemeClr val="bg1"/>
              </a:solidFill>
            </a:endParaRPr>
          </a:p>
          <a:p>
            <a:pPr marL="514350" indent="-514350">
              <a:buAutoNum type="arabicPeriod" startAt="9"/>
            </a:pPr>
            <a:r>
              <a:rPr lang="en-US" sz="3800" b="1" dirty="0" smtClean="0">
                <a:solidFill>
                  <a:schemeClr val="bg1"/>
                </a:solidFill>
              </a:rPr>
              <a:t>failing to fear and show reverence for the Lord (Mal.3:5)</a:t>
            </a:r>
          </a:p>
          <a:p>
            <a:endParaRPr lang="en-US" sz="3800" b="1" dirty="0" smtClean="0">
              <a:solidFill>
                <a:schemeClr val="bg1"/>
              </a:solidFill>
            </a:endParaRPr>
          </a:p>
          <a:p>
            <a:r>
              <a:rPr lang="en-US" sz="3800" b="1" dirty="0" smtClean="0">
                <a:solidFill>
                  <a:schemeClr val="bg1"/>
                </a:solidFill>
              </a:rPr>
              <a:t>10. disobeying the commandments of the Lord (Mal.3:7)</a:t>
            </a:r>
          </a:p>
          <a:p>
            <a:endParaRPr lang="en-US" sz="3800" b="1" dirty="0" smtClean="0">
              <a:solidFill>
                <a:schemeClr val="bg1"/>
              </a:solidFill>
            </a:endParaRPr>
          </a:p>
          <a:p>
            <a:r>
              <a:rPr lang="en-US" sz="3800" b="1" dirty="0" smtClean="0">
                <a:solidFill>
                  <a:schemeClr val="bg1"/>
                </a:solidFill>
              </a:rPr>
              <a:t>11. stealing the tithe that belonged to God (Mal.3:8-9)</a:t>
            </a:r>
          </a:p>
        </p:txBody>
      </p:sp>
    </p:spTree>
    <p:extLst>
      <p:ext uri="{BB962C8B-B14F-4D97-AF65-F5344CB8AC3E}">
        <p14:creationId xmlns:p14="http://schemas.microsoft.com/office/powerpoint/2010/main" val="832757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457200" y="216238"/>
            <a:ext cx="11163300" cy="6001643"/>
          </a:xfrm>
          <a:prstGeom prst="rect">
            <a:avLst/>
          </a:prstGeom>
        </p:spPr>
        <p:txBody>
          <a:bodyPr wrap="square">
            <a:spAutoFit/>
          </a:bodyPr>
          <a:lstStyle/>
          <a:p>
            <a:pPr algn="ctr"/>
            <a:r>
              <a:rPr lang="en-US" sz="4800" b="1" u="sng" dirty="0">
                <a:solidFill>
                  <a:schemeClr val="bg1"/>
                </a:solidFill>
              </a:rPr>
              <a:t>The Second Group Returned Under Ezra’s </a:t>
            </a:r>
            <a:r>
              <a:rPr lang="en-US" sz="4800" b="1" u="sng" dirty="0" smtClean="0">
                <a:solidFill>
                  <a:schemeClr val="bg1"/>
                </a:solidFill>
              </a:rPr>
              <a:t>Leadership</a:t>
            </a:r>
          </a:p>
          <a:p>
            <a:pPr algn="ctr"/>
            <a:endParaRPr lang="en-US" sz="4800" b="1" u="sng" dirty="0">
              <a:solidFill>
                <a:schemeClr val="bg1"/>
              </a:solidFill>
              <a:latin typeface="Arial Black" panose="020B0A04020102020204" pitchFamily="34" charset="0"/>
            </a:endParaRPr>
          </a:p>
          <a:p>
            <a:r>
              <a:rPr lang="en-US" sz="4800" b="1" dirty="0" smtClean="0">
                <a:solidFill>
                  <a:schemeClr val="bg1"/>
                </a:solidFill>
              </a:rPr>
              <a:t>About </a:t>
            </a:r>
            <a:r>
              <a:rPr lang="en-US" sz="4800" b="1" dirty="0">
                <a:solidFill>
                  <a:schemeClr val="bg1"/>
                </a:solidFill>
              </a:rPr>
              <a:t>80 years after the first exiles returned to Judah, Ezra secured permission from the Persian king Artaxerxes to lead a second and smaller band of exiles back to Jerusalem. It was the year 458 </a:t>
            </a:r>
            <a:r>
              <a:rPr lang="en-US" sz="4800" b="1" dirty="0" err="1">
                <a:solidFill>
                  <a:schemeClr val="bg1"/>
                </a:solidFill>
              </a:rPr>
              <a:t>b.c</a:t>
            </a:r>
            <a:r>
              <a:rPr lang="en-US" sz="4800" b="1" dirty="0" err="1" smtClean="0">
                <a:solidFill>
                  <a:schemeClr val="bg1"/>
                </a:solidFill>
              </a:rPr>
              <a:t>.</a:t>
            </a:r>
            <a:r>
              <a:rPr lang="en-US" sz="4800" b="1" dirty="0" smtClean="0">
                <a:solidFill>
                  <a:schemeClr val="bg1"/>
                </a:solidFill>
              </a:rPr>
              <a:t>,</a:t>
            </a:r>
            <a:endParaRPr lang="en-US" sz="4800" b="1" dirty="0">
              <a:solidFill>
                <a:schemeClr val="bg1"/>
              </a:solidFill>
            </a:endParaRPr>
          </a:p>
        </p:txBody>
      </p:sp>
    </p:spTree>
    <p:extLst>
      <p:ext uri="{BB962C8B-B14F-4D97-AF65-F5344CB8AC3E}">
        <p14:creationId xmlns:p14="http://schemas.microsoft.com/office/powerpoint/2010/main" val="3022659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304800" y="198735"/>
            <a:ext cx="11696700" cy="1200329"/>
          </a:xfrm>
          <a:prstGeom prst="rect">
            <a:avLst/>
          </a:prstGeom>
        </p:spPr>
        <p:txBody>
          <a:bodyPr wrap="square">
            <a:spAutoFit/>
          </a:bodyPr>
          <a:lstStyle/>
          <a:p>
            <a:pPr algn="ctr"/>
            <a:r>
              <a:rPr lang="en-US" sz="3600" b="1" u="sng" dirty="0">
                <a:solidFill>
                  <a:schemeClr val="bg1"/>
                </a:solidFill>
              </a:rPr>
              <a:t>The Third Group Returned Under Nehemiah’s </a:t>
            </a:r>
            <a:r>
              <a:rPr lang="en-US" sz="3600" b="1" u="sng" dirty="0" smtClean="0">
                <a:solidFill>
                  <a:schemeClr val="bg1"/>
                </a:solidFill>
              </a:rPr>
              <a:t>Leadership </a:t>
            </a:r>
            <a:r>
              <a:rPr lang="en-US" sz="3600" b="1" u="sng" dirty="0">
                <a:solidFill>
                  <a:schemeClr val="bg1"/>
                </a:solidFill>
              </a:rPr>
              <a:t>In 445 </a:t>
            </a:r>
            <a:r>
              <a:rPr lang="en-US" sz="3600" b="1" u="sng" dirty="0" err="1">
                <a:solidFill>
                  <a:schemeClr val="bg1"/>
                </a:solidFill>
              </a:rPr>
              <a:t>b.c.</a:t>
            </a:r>
            <a:r>
              <a:rPr lang="en-US" sz="3600" b="1" u="sng" dirty="0">
                <a:solidFill>
                  <a:schemeClr val="bg1"/>
                </a:solidFill>
              </a:rPr>
              <a:t>, </a:t>
            </a:r>
          </a:p>
        </p:txBody>
      </p:sp>
      <p:sp>
        <p:nvSpPr>
          <p:cNvPr id="3" name="Rectangle 2"/>
          <p:cNvSpPr/>
          <p:nvPr/>
        </p:nvSpPr>
        <p:spPr>
          <a:xfrm>
            <a:off x="762000" y="1713290"/>
            <a:ext cx="10985500" cy="1323439"/>
          </a:xfrm>
          <a:prstGeom prst="rect">
            <a:avLst/>
          </a:prstGeom>
        </p:spPr>
        <p:txBody>
          <a:bodyPr wrap="square">
            <a:spAutoFit/>
          </a:bodyPr>
          <a:lstStyle/>
          <a:p>
            <a:pPr algn="ctr"/>
            <a:r>
              <a:rPr lang="en-US" sz="4000" b="1" dirty="0">
                <a:solidFill>
                  <a:schemeClr val="bg1"/>
                </a:solidFill>
              </a:rPr>
              <a:t>The Broken Heart of Nehemiah Over Jerusalem: A Man of Deep Concern and Prayer, </a:t>
            </a:r>
            <a:r>
              <a:rPr lang="en-US" sz="4000" b="1" dirty="0" smtClean="0">
                <a:solidFill>
                  <a:schemeClr val="bg1"/>
                </a:solidFill>
              </a:rPr>
              <a:t>1:1-11.</a:t>
            </a:r>
            <a:endParaRPr lang="en-US" sz="4000" b="1" dirty="0">
              <a:solidFill>
                <a:schemeClr val="bg1"/>
              </a:solidFill>
            </a:endParaRPr>
          </a:p>
        </p:txBody>
      </p:sp>
      <p:pic>
        <p:nvPicPr>
          <p:cNvPr id="1026" name="Picture 2" descr="http://1.bp.blogspot.com/-dgF5jQwwhxs/UOrykMu1-VI/AAAAAAAAOMc/WYH0ABt8SuY/s1600/Nehemiah+pray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3511550"/>
            <a:ext cx="4013200" cy="334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7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177800" y="259256"/>
            <a:ext cx="11811000" cy="1200329"/>
          </a:xfrm>
          <a:prstGeom prst="rect">
            <a:avLst/>
          </a:prstGeom>
        </p:spPr>
        <p:txBody>
          <a:bodyPr wrap="square">
            <a:spAutoFit/>
          </a:bodyPr>
          <a:lstStyle/>
          <a:p>
            <a:pPr algn="ctr"/>
            <a:r>
              <a:rPr lang="en-US" sz="3200" b="1" dirty="0">
                <a:solidFill>
                  <a:schemeClr val="bg1"/>
                </a:solidFill>
              </a:rPr>
              <a:t>1. </a:t>
            </a:r>
            <a:r>
              <a:rPr lang="en-US" sz="3600" b="1" u="sng" dirty="0">
                <a:solidFill>
                  <a:schemeClr val="bg1"/>
                </a:solidFill>
              </a:rPr>
              <a:t>Nehemiah’s distress at hearing the news from Jerusalem: a man of tender heart and genuine </a:t>
            </a:r>
            <a:r>
              <a:rPr lang="en-US" sz="3600" b="1" u="sng" dirty="0" smtClean="0">
                <a:solidFill>
                  <a:schemeClr val="bg1"/>
                </a:solidFill>
              </a:rPr>
              <a:t>concern.</a:t>
            </a:r>
            <a:endParaRPr lang="en-US" sz="3600" b="1" u="sng" dirty="0">
              <a:solidFill>
                <a:schemeClr val="bg1"/>
              </a:solidFill>
            </a:endParaRPr>
          </a:p>
        </p:txBody>
      </p:sp>
      <p:sp>
        <p:nvSpPr>
          <p:cNvPr id="3" name="Rectangle 2"/>
          <p:cNvSpPr/>
          <p:nvPr/>
        </p:nvSpPr>
        <p:spPr>
          <a:xfrm>
            <a:off x="1079500" y="4692640"/>
            <a:ext cx="8407400" cy="923330"/>
          </a:xfrm>
          <a:prstGeom prst="rect">
            <a:avLst/>
          </a:prstGeom>
        </p:spPr>
        <p:txBody>
          <a:bodyPr wrap="square">
            <a:spAutoFit/>
          </a:bodyPr>
          <a:lstStyle/>
          <a:p>
            <a:r>
              <a:rPr lang="en-US" dirty="0"/>
              <a:t/>
            </a:r>
            <a:br>
              <a:rPr lang="en-US" dirty="0"/>
            </a:br>
            <a:r>
              <a:rPr lang="en-US" dirty="0"/>
              <a:t/>
            </a:r>
            <a:br>
              <a:rPr lang="en-US" dirty="0"/>
            </a:br>
            <a:endParaRPr lang="en-US" dirty="0"/>
          </a:p>
        </p:txBody>
      </p:sp>
      <p:sp>
        <p:nvSpPr>
          <p:cNvPr id="4" name="Rectangle 3"/>
          <p:cNvSpPr/>
          <p:nvPr/>
        </p:nvSpPr>
        <p:spPr>
          <a:xfrm>
            <a:off x="368300" y="1629182"/>
            <a:ext cx="11391900" cy="5570756"/>
          </a:xfrm>
          <a:prstGeom prst="rect">
            <a:avLst/>
          </a:prstGeom>
        </p:spPr>
        <p:txBody>
          <a:bodyPr wrap="square">
            <a:spAutoFit/>
          </a:bodyPr>
          <a:lstStyle/>
          <a:p>
            <a:pPr algn="ctr"/>
            <a:r>
              <a:rPr lang="en-US" sz="4000" b="1" dirty="0">
                <a:solidFill>
                  <a:schemeClr val="bg1"/>
                </a:solidFill>
              </a:rPr>
              <a:t>Nehemiah 1:1-4 </a:t>
            </a:r>
            <a:r>
              <a:rPr lang="en-US" sz="4000" b="1" dirty="0" smtClean="0">
                <a:solidFill>
                  <a:schemeClr val="bg1"/>
                </a:solidFill>
              </a:rPr>
              <a:t> </a:t>
            </a:r>
            <a:r>
              <a:rPr lang="en-US" sz="4000" b="1" dirty="0">
                <a:solidFill>
                  <a:schemeClr val="bg1"/>
                </a:solidFill>
              </a:rPr>
              <a:t/>
            </a:r>
            <a:br>
              <a:rPr lang="en-US" sz="4000" b="1" dirty="0">
                <a:solidFill>
                  <a:schemeClr val="bg1"/>
                </a:solidFill>
              </a:rPr>
            </a:br>
            <a:r>
              <a:rPr lang="en-US" sz="4000" b="1" dirty="0" smtClean="0">
                <a:solidFill>
                  <a:schemeClr val="bg1"/>
                </a:solidFill>
              </a:rPr>
              <a:t>1 These are the memoirs of Nehemiah son of </a:t>
            </a:r>
            <a:r>
              <a:rPr lang="en-US" sz="4000" b="1" dirty="0" err="1" smtClean="0">
                <a:solidFill>
                  <a:schemeClr val="bg1"/>
                </a:solidFill>
              </a:rPr>
              <a:t>Hacaliah</a:t>
            </a:r>
            <a:r>
              <a:rPr lang="en-US" sz="4000" b="1" dirty="0">
                <a:solidFill>
                  <a:schemeClr val="bg1"/>
                </a:solidFill>
              </a:rPr>
              <a:t/>
            </a:r>
            <a:br>
              <a:rPr lang="en-US" sz="4000" b="1" dirty="0">
                <a:solidFill>
                  <a:schemeClr val="bg1"/>
                </a:solidFill>
              </a:rPr>
            </a:br>
            <a:r>
              <a:rPr lang="en-US" sz="4000" b="1" baseline="30000" dirty="0">
                <a:solidFill>
                  <a:schemeClr val="bg1"/>
                </a:solidFill>
              </a:rPr>
              <a:t>2 </a:t>
            </a:r>
            <a:r>
              <a:rPr lang="en-US" sz="4000" b="1" dirty="0" err="1">
                <a:solidFill>
                  <a:schemeClr val="bg1"/>
                </a:solidFill>
              </a:rPr>
              <a:t>Hanani</a:t>
            </a:r>
            <a:r>
              <a:rPr lang="en-US" sz="4000" b="1" dirty="0">
                <a:solidFill>
                  <a:schemeClr val="bg1"/>
                </a:solidFill>
              </a:rPr>
              <a:t>, one of my brothers, came to visit me with some other men who had just arrived from Judah. I asked them about the Jews who had survived the captivity and about how things were going in Jerusalem. </a:t>
            </a:r>
            <a:r>
              <a:rPr lang="en-US" sz="3600" dirty="0">
                <a:solidFill>
                  <a:schemeClr val="bg1"/>
                </a:solidFill>
              </a:rPr>
              <a:t/>
            </a:r>
            <a:br>
              <a:rPr lang="en-US" sz="3600" dirty="0">
                <a:solidFill>
                  <a:schemeClr val="bg1"/>
                </a:solidFill>
              </a:rPr>
            </a:br>
            <a:endParaRPr lang="en-US" sz="3600" dirty="0"/>
          </a:p>
        </p:txBody>
      </p:sp>
    </p:spTree>
    <p:extLst>
      <p:ext uri="{BB962C8B-B14F-4D97-AF65-F5344CB8AC3E}">
        <p14:creationId xmlns:p14="http://schemas.microsoft.com/office/powerpoint/2010/main" val="36040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749300" y="-254000"/>
            <a:ext cx="10414000" cy="7694414"/>
          </a:xfrm>
          <a:prstGeom prst="rect">
            <a:avLst/>
          </a:prstGeom>
        </p:spPr>
        <p:txBody>
          <a:bodyPr wrap="square">
            <a:spAutoFit/>
          </a:bodyPr>
          <a:lstStyle/>
          <a:p>
            <a:r>
              <a:rPr lang="en-US" dirty="0"/>
              <a:t/>
            </a:r>
            <a:br>
              <a:rPr lang="en-US" dirty="0"/>
            </a:br>
            <a:r>
              <a:rPr lang="en-US" sz="4300" b="1" baseline="30000" dirty="0">
                <a:solidFill>
                  <a:schemeClr val="bg1"/>
                </a:solidFill>
              </a:rPr>
              <a:t>3 </a:t>
            </a:r>
            <a:r>
              <a:rPr lang="en-US" sz="4300" b="1" dirty="0">
                <a:solidFill>
                  <a:schemeClr val="bg1"/>
                </a:solidFill>
              </a:rPr>
              <a:t>They said to me, "Things are not going well for those who returned to the province of Judah. They are in </a:t>
            </a:r>
            <a:r>
              <a:rPr lang="en-US" sz="4300" b="1" u="sng" dirty="0">
                <a:solidFill>
                  <a:schemeClr val="bg1"/>
                </a:solidFill>
              </a:rPr>
              <a:t>great trouble and disgrace.</a:t>
            </a:r>
            <a:r>
              <a:rPr lang="en-US" sz="4300" b="1" dirty="0">
                <a:solidFill>
                  <a:schemeClr val="bg1"/>
                </a:solidFill>
              </a:rPr>
              <a:t> The wall of Jerusalem has been torn down, and the gates have been burned</a:t>
            </a:r>
            <a:r>
              <a:rPr lang="en-US" sz="4300" b="1" dirty="0" smtClean="0">
                <a:solidFill>
                  <a:schemeClr val="bg1"/>
                </a:solidFill>
              </a:rPr>
              <a:t>.“</a:t>
            </a:r>
          </a:p>
          <a:p>
            <a:r>
              <a:rPr lang="en-US" sz="4300" b="1" dirty="0" smtClean="0">
                <a:solidFill>
                  <a:schemeClr val="bg1"/>
                </a:solidFill>
              </a:rPr>
              <a:t> </a:t>
            </a:r>
            <a:r>
              <a:rPr lang="en-US" sz="4300" b="1" dirty="0">
                <a:solidFill>
                  <a:schemeClr val="bg1"/>
                </a:solidFill>
              </a:rPr>
              <a:t/>
            </a:r>
            <a:br>
              <a:rPr lang="en-US" sz="4300" b="1" dirty="0">
                <a:solidFill>
                  <a:schemeClr val="bg1"/>
                </a:solidFill>
              </a:rPr>
            </a:br>
            <a:r>
              <a:rPr lang="en-US" sz="4300" b="1" baseline="30000" dirty="0">
                <a:solidFill>
                  <a:schemeClr val="bg1"/>
                </a:solidFill>
              </a:rPr>
              <a:t>4 </a:t>
            </a:r>
            <a:r>
              <a:rPr lang="en-US" sz="4300" b="1" dirty="0">
                <a:solidFill>
                  <a:schemeClr val="bg1"/>
                </a:solidFill>
              </a:rPr>
              <a:t>When I heard this, I sat down and </a:t>
            </a:r>
            <a:r>
              <a:rPr lang="en-US" sz="4300" b="1" u="sng" dirty="0">
                <a:solidFill>
                  <a:schemeClr val="bg1"/>
                </a:solidFill>
              </a:rPr>
              <a:t>wept</a:t>
            </a:r>
            <a:r>
              <a:rPr lang="en-US" sz="4300" b="1" dirty="0">
                <a:solidFill>
                  <a:schemeClr val="bg1"/>
                </a:solidFill>
              </a:rPr>
              <a:t>. In fact, for days I </a:t>
            </a:r>
            <a:r>
              <a:rPr lang="en-US" sz="4300" b="1" u="sng" dirty="0">
                <a:solidFill>
                  <a:schemeClr val="bg1"/>
                </a:solidFill>
              </a:rPr>
              <a:t>mourned</a:t>
            </a:r>
            <a:r>
              <a:rPr lang="en-US" sz="4300" b="1" dirty="0">
                <a:solidFill>
                  <a:schemeClr val="bg1"/>
                </a:solidFill>
              </a:rPr>
              <a:t>, </a:t>
            </a:r>
            <a:r>
              <a:rPr lang="en-US" sz="4300" b="1" u="sng" dirty="0">
                <a:solidFill>
                  <a:schemeClr val="bg1"/>
                </a:solidFill>
              </a:rPr>
              <a:t>fasted</a:t>
            </a:r>
            <a:r>
              <a:rPr lang="en-US" sz="4300" b="1" dirty="0">
                <a:solidFill>
                  <a:schemeClr val="bg1"/>
                </a:solidFill>
              </a:rPr>
              <a:t>, and </a:t>
            </a:r>
            <a:r>
              <a:rPr lang="en-US" sz="4300" b="1" u="sng" dirty="0">
                <a:solidFill>
                  <a:schemeClr val="bg1"/>
                </a:solidFill>
              </a:rPr>
              <a:t>prayed</a:t>
            </a:r>
            <a:r>
              <a:rPr lang="en-US" sz="4300" b="1" dirty="0">
                <a:solidFill>
                  <a:schemeClr val="bg1"/>
                </a:solidFill>
              </a:rPr>
              <a:t> to the God of heaven. </a:t>
            </a:r>
            <a:r>
              <a:rPr lang="en-US" sz="4400" b="1" dirty="0"/>
              <a:t/>
            </a:r>
            <a:br>
              <a:rPr lang="en-US" sz="4400" b="1" dirty="0"/>
            </a:br>
            <a:r>
              <a:rPr lang="en-US" dirty="0"/>
              <a:t/>
            </a:r>
            <a:br>
              <a:rPr lang="en-US" dirty="0"/>
            </a:br>
            <a:endParaRPr lang="en-US" dirty="0"/>
          </a:p>
        </p:txBody>
      </p:sp>
    </p:spTree>
    <p:extLst>
      <p:ext uri="{BB962C8B-B14F-4D97-AF65-F5344CB8AC3E}">
        <p14:creationId xmlns:p14="http://schemas.microsoft.com/office/powerpoint/2010/main" val="3214022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863600" y="1531685"/>
            <a:ext cx="10820400" cy="523220"/>
          </a:xfrm>
          <a:prstGeom prst="rect">
            <a:avLst/>
          </a:prstGeom>
        </p:spPr>
        <p:txBody>
          <a:bodyPr wrap="square">
            <a:spAutoFit/>
          </a:bodyPr>
          <a:lstStyle/>
          <a:p>
            <a:r>
              <a:rPr lang="en-US" sz="2800" b="1" dirty="0" smtClean="0">
                <a:solidFill>
                  <a:schemeClr val="bg1"/>
                </a:solidFill>
              </a:rPr>
              <a:t>1. They </a:t>
            </a:r>
            <a:r>
              <a:rPr lang="en-US" sz="2800" b="1" dirty="0">
                <a:solidFill>
                  <a:schemeClr val="bg1"/>
                </a:solidFill>
              </a:rPr>
              <a:t>were suffering an economic depression due to famine (5:1-3). </a:t>
            </a:r>
          </a:p>
        </p:txBody>
      </p:sp>
      <p:sp>
        <p:nvSpPr>
          <p:cNvPr id="3" name="Rectangle 2"/>
          <p:cNvSpPr/>
          <p:nvPr/>
        </p:nvSpPr>
        <p:spPr>
          <a:xfrm>
            <a:off x="1054100" y="238036"/>
            <a:ext cx="10083800" cy="954107"/>
          </a:xfrm>
          <a:prstGeom prst="rect">
            <a:avLst/>
          </a:prstGeom>
        </p:spPr>
        <p:txBody>
          <a:bodyPr wrap="square">
            <a:spAutoFit/>
          </a:bodyPr>
          <a:lstStyle/>
          <a:p>
            <a:pPr algn="ctr"/>
            <a:r>
              <a:rPr lang="en-US" sz="2800" b="1" u="sng" dirty="0">
                <a:solidFill>
                  <a:schemeClr val="bg1"/>
                </a:solidFill>
              </a:rPr>
              <a:t>Other Scriptures reveal the dreadful hardships the returned exiles were </a:t>
            </a:r>
            <a:r>
              <a:rPr lang="en-US" sz="2800" b="1" u="sng" dirty="0" smtClean="0">
                <a:solidFill>
                  <a:schemeClr val="bg1"/>
                </a:solidFill>
              </a:rPr>
              <a:t>suffering:</a:t>
            </a:r>
            <a:endParaRPr lang="en-US" sz="2800" b="1" u="sng" dirty="0">
              <a:solidFill>
                <a:schemeClr val="bg1"/>
              </a:solidFill>
            </a:endParaRPr>
          </a:p>
        </p:txBody>
      </p:sp>
      <p:sp>
        <p:nvSpPr>
          <p:cNvPr id="5" name="Rectangle 4"/>
          <p:cNvSpPr/>
          <p:nvPr/>
        </p:nvSpPr>
        <p:spPr>
          <a:xfrm>
            <a:off x="863600" y="2311280"/>
            <a:ext cx="10083800" cy="954107"/>
          </a:xfrm>
          <a:prstGeom prst="rect">
            <a:avLst/>
          </a:prstGeom>
        </p:spPr>
        <p:txBody>
          <a:bodyPr wrap="square">
            <a:spAutoFit/>
          </a:bodyPr>
          <a:lstStyle/>
          <a:p>
            <a:r>
              <a:rPr lang="en-US" sz="2800" b="1" dirty="0" smtClean="0">
                <a:solidFill>
                  <a:schemeClr val="bg1"/>
                </a:solidFill>
              </a:rPr>
              <a:t>2. A </a:t>
            </a:r>
            <a:r>
              <a:rPr lang="en-US" sz="2800" b="1" dirty="0">
                <a:solidFill>
                  <a:schemeClr val="bg1"/>
                </a:solidFill>
              </a:rPr>
              <a:t>large number of people were suffering oppression due to the greed of certain wealthy farmers and businessmen (5:4-5). </a:t>
            </a:r>
          </a:p>
        </p:txBody>
      </p:sp>
      <p:sp>
        <p:nvSpPr>
          <p:cNvPr id="6" name="Rectangle 5"/>
          <p:cNvSpPr/>
          <p:nvPr/>
        </p:nvSpPr>
        <p:spPr>
          <a:xfrm>
            <a:off x="863600" y="3609512"/>
            <a:ext cx="10274300" cy="1384995"/>
          </a:xfrm>
          <a:prstGeom prst="rect">
            <a:avLst/>
          </a:prstGeom>
        </p:spPr>
        <p:txBody>
          <a:bodyPr wrap="square">
            <a:spAutoFit/>
          </a:bodyPr>
          <a:lstStyle/>
          <a:p>
            <a:r>
              <a:rPr lang="en-US" sz="2800" b="1" dirty="0" smtClean="0">
                <a:solidFill>
                  <a:schemeClr val="bg1"/>
                </a:solidFill>
              </a:rPr>
              <a:t>3. The </a:t>
            </a:r>
            <a:r>
              <a:rPr lang="en-US" sz="2800" b="1" dirty="0">
                <a:solidFill>
                  <a:schemeClr val="bg1"/>
                </a:solidFill>
              </a:rPr>
              <a:t>people were suffering persecution in the form of anti-Semitism, ridicule, and harassment from their neighbors and other nationalities who surrounded them (Ezr.4:1-24</a:t>
            </a:r>
            <a:r>
              <a:rPr lang="en-US" sz="2800" b="1" dirty="0" smtClean="0">
                <a:solidFill>
                  <a:schemeClr val="bg1"/>
                </a:solidFill>
              </a:rPr>
              <a:t>).</a:t>
            </a:r>
            <a:endParaRPr lang="en-US" sz="2800" b="1" dirty="0">
              <a:solidFill>
                <a:schemeClr val="bg1"/>
              </a:solidFill>
            </a:endParaRPr>
          </a:p>
        </p:txBody>
      </p:sp>
      <p:sp>
        <p:nvSpPr>
          <p:cNvPr id="7" name="Rectangle 6"/>
          <p:cNvSpPr/>
          <p:nvPr/>
        </p:nvSpPr>
        <p:spPr>
          <a:xfrm>
            <a:off x="977900" y="5338632"/>
            <a:ext cx="9855200" cy="1384995"/>
          </a:xfrm>
          <a:prstGeom prst="rect">
            <a:avLst/>
          </a:prstGeom>
        </p:spPr>
        <p:txBody>
          <a:bodyPr wrap="square">
            <a:spAutoFit/>
          </a:bodyPr>
          <a:lstStyle/>
          <a:p>
            <a:r>
              <a:rPr lang="en-US" sz="2800" b="1" dirty="0" smtClean="0">
                <a:solidFill>
                  <a:schemeClr val="bg1"/>
                </a:solidFill>
              </a:rPr>
              <a:t>4. The </a:t>
            </a:r>
            <a:r>
              <a:rPr lang="en-US" sz="2800" b="1" dirty="0">
                <a:solidFill>
                  <a:schemeClr val="bg1"/>
                </a:solidFill>
              </a:rPr>
              <a:t>people were defenseless against enemy attacks since the wall of Jerusalem had been torn down and its gates burned with fire (v.3</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424378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838200" y="444838"/>
            <a:ext cx="10756900" cy="6001643"/>
          </a:xfrm>
          <a:prstGeom prst="rect">
            <a:avLst/>
          </a:prstGeom>
        </p:spPr>
        <p:txBody>
          <a:bodyPr wrap="square">
            <a:spAutoFit/>
          </a:bodyPr>
          <a:lstStyle/>
          <a:p>
            <a:r>
              <a:rPr lang="en-US" sz="4800" b="1" dirty="0">
                <a:solidFill>
                  <a:schemeClr val="bg1"/>
                </a:solidFill>
              </a:rPr>
              <a:t>Countless numbers are hurting in countless ways. Like Nehemiah, we must arouse ourselves to show tender concern for the hurting and suffering of this world. We must reach out in compassion to help all we can. </a:t>
            </a:r>
            <a:r>
              <a:rPr lang="en-US" sz="4800" b="1" u="sng" dirty="0">
                <a:solidFill>
                  <a:schemeClr val="bg1"/>
                </a:solidFill>
              </a:rPr>
              <a:t>Listen to what God’s Holy Word </a:t>
            </a:r>
            <a:r>
              <a:rPr lang="en-US" sz="4800" b="1" u="sng" dirty="0" smtClean="0">
                <a:solidFill>
                  <a:schemeClr val="bg1"/>
                </a:solidFill>
              </a:rPr>
              <a:t>says about caring for other people:</a:t>
            </a:r>
            <a:endParaRPr lang="en-US" sz="4800" b="1" u="sng" dirty="0">
              <a:solidFill>
                <a:schemeClr val="bg1"/>
              </a:solidFill>
            </a:endParaRPr>
          </a:p>
        </p:txBody>
      </p:sp>
    </p:spTree>
    <p:extLst>
      <p:ext uri="{BB962C8B-B14F-4D97-AF65-F5344CB8AC3E}">
        <p14:creationId xmlns:p14="http://schemas.microsoft.com/office/powerpoint/2010/main" val="243346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2050" name="Picture 2" descr="http://www.biblestudy.org/maps/division-of-promised-land-to-ancient-isra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1" y="0"/>
            <a:ext cx="843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184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304800" y="113943"/>
            <a:ext cx="11303000" cy="7078861"/>
          </a:xfrm>
          <a:prstGeom prst="rect">
            <a:avLst/>
          </a:prstGeom>
        </p:spPr>
        <p:txBody>
          <a:bodyPr wrap="square">
            <a:spAutoFit/>
          </a:bodyPr>
          <a:lstStyle/>
          <a:p>
            <a:pPr algn="ctr"/>
            <a:r>
              <a:rPr lang="en-US" sz="4000" b="1" dirty="0">
                <a:solidFill>
                  <a:schemeClr val="bg1"/>
                </a:solidFill>
              </a:rPr>
              <a:t>Matthew </a:t>
            </a:r>
            <a:r>
              <a:rPr lang="en-US" sz="4000" b="1" dirty="0" smtClean="0">
                <a:solidFill>
                  <a:schemeClr val="bg1"/>
                </a:solidFill>
              </a:rPr>
              <a:t>25:35-40</a:t>
            </a:r>
            <a:r>
              <a:rPr lang="en-US" sz="4000" b="1" dirty="0">
                <a:solidFill>
                  <a:schemeClr val="bg1"/>
                </a:solidFill>
              </a:rPr>
              <a:t/>
            </a:r>
            <a:br>
              <a:rPr lang="en-US" sz="4000" b="1" dirty="0">
                <a:solidFill>
                  <a:schemeClr val="bg1"/>
                </a:solidFill>
              </a:rPr>
            </a:br>
            <a:r>
              <a:rPr lang="en-US" sz="4000" b="1" baseline="30000" dirty="0">
                <a:solidFill>
                  <a:schemeClr val="bg1"/>
                </a:solidFill>
              </a:rPr>
              <a:t>35 </a:t>
            </a:r>
            <a:r>
              <a:rPr lang="en-US" sz="4000" b="1" dirty="0">
                <a:solidFill>
                  <a:schemeClr val="bg1"/>
                </a:solidFill>
              </a:rPr>
              <a:t>For </a:t>
            </a:r>
            <a:r>
              <a:rPr lang="en-US" sz="4000" b="1" u="sng" dirty="0">
                <a:solidFill>
                  <a:schemeClr val="bg1"/>
                </a:solidFill>
              </a:rPr>
              <a:t>I was hungry</a:t>
            </a:r>
            <a:r>
              <a:rPr lang="en-US" sz="4000" b="1" dirty="0">
                <a:solidFill>
                  <a:schemeClr val="bg1"/>
                </a:solidFill>
              </a:rPr>
              <a:t>, and you fed me. </a:t>
            </a:r>
            <a:r>
              <a:rPr lang="en-US" sz="4000" b="1" u="sng" dirty="0">
                <a:solidFill>
                  <a:schemeClr val="bg1"/>
                </a:solidFill>
              </a:rPr>
              <a:t>I was thirsty,</a:t>
            </a:r>
            <a:r>
              <a:rPr lang="en-US" sz="4000" b="1" dirty="0">
                <a:solidFill>
                  <a:schemeClr val="bg1"/>
                </a:solidFill>
              </a:rPr>
              <a:t> and you gave me a drink. </a:t>
            </a:r>
            <a:r>
              <a:rPr lang="en-US" sz="4000" b="1" u="sng" dirty="0">
                <a:solidFill>
                  <a:schemeClr val="bg1"/>
                </a:solidFill>
              </a:rPr>
              <a:t>I was a stranger</a:t>
            </a:r>
            <a:r>
              <a:rPr lang="en-US" sz="4000" b="1" dirty="0">
                <a:solidFill>
                  <a:schemeClr val="bg1"/>
                </a:solidFill>
              </a:rPr>
              <a:t>, and you invited me into your home. </a:t>
            </a:r>
            <a:br>
              <a:rPr lang="en-US" sz="4000" b="1" dirty="0">
                <a:solidFill>
                  <a:schemeClr val="bg1"/>
                </a:solidFill>
              </a:rPr>
            </a:br>
            <a:r>
              <a:rPr lang="en-US" sz="4000" b="1" baseline="30000" dirty="0">
                <a:solidFill>
                  <a:schemeClr val="bg1"/>
                </a:solidFill>
              </a:rPr>
              <a:t>36 </a:t>
            </a:r>
            <a:r>
              <a:rPr lang="en-US" sz="4000" b="1" u="sng" dirty="0">
                <a:solidFill>
                  <a:schemeClr val="bg1"/>
                </a:solidFill>
              </a:rPr>
              <a:t>I was naked</a:t>
            </a:r>
            <a:r>
              <a:rPr lang="en-US" sz="4000" b="1" dirty="0">
                <a:solidFill>
                  <a:schemeClr val="bg1"/>
                </a:solidFill>
              </a:rPr>
              <a:t>, and you gave me clothing. </a:t>
            </a:r>
            <a:r>
              <a:rPr lang="en-US" sz="4000" b="1" u="sng" dirty="0">
                <a:solidFill>
                  <a:schemeClr val="bg1"/>
                </a:solidFill>
              </a:rPr>
              <a:t>I was sick</a:t>
            </a:r>
            <a:r>
              <a:rPr lang="en-US" sz="4000" b="1" dirty="0">
                <a:solidFill>
                  <a:schemeClr val="bg1"/>
                </a:solidFill>
              </a:rPr>
              <a:t>, and you cared for me. </a:t>
            </a:r>
            <a:r>
              <a:rPr lang="en-US" sz="4000" b="1" u="sng" dirty="0">
                <a:solidFill>
                  <a:schemeClr val="bg1"/>
                </a:solidFill>
              </a:rPr>
              <a:t>I was in prison</a:t>
            </a:r>
            <a:r>
              <a:rPr lang="en-US" sz="4000" b="1" dirty="0">
                <a:solidFill>
                  <a:schemeClr val="bg1"/>
                </a:solidFill>
              </a:rPr>
              <a:t>, and you visited me.' </a:t>
            </a:r>
            <a:br>
              <a:rPr lang="en-US" sz="4000" b="1" dirty="0">
                <a:solidFill>
                  <a:schemeClr val="bg1"/>
                </a:solidFill>
              </a:rPr>
            </a:br>
            <a:r>
              <a:rPr lang="en-US" sz="4000" b="1" baseline="30000" dirty="0">
                <a:solidFill>
                  <a:schemeClr val="bg1"/>
                </a:solidFill>
              </a:rPr>
              <a:t>37 </a:t>
            </a:r>
            <a:r>
              <a:rPr lang="en-US" sz="4000" b="1" dirty="0">
                <a:solidFill>
                  <a:schemeClr val="bg1"/>
                </a:solidFill>
              </a:rPr>
              <a:t>"Then these righteous ones will reply, `Lord, when did we ever see you hungry and feed you? Or thirsty and give you something to drink? </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823576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584200" y="469037"/>
            <a:ext cx="10896600" cy="5509200"/>
          </a:xfrm>
          <a:prstGeom prst="rect">
            <a:avLst/>
          </a:prstGeom>
        </p:spPr>
        <p:txBody>
          <a:bodyPr wrap="square">
            <a:spAutoFit/>
          </a:bodyPr>
          <a:lstStyle/>
          <a:p>
            <a:pPr algn="ctr"/>
            <a:r>
              <a:rPr lang="en-US" sz="4400" b="1" baseline="30000" dirty="0">
                <a:solidFill>
                  <a:schemeClr val="bg1"/>
                </a:solidFill>
              </a:rPr>
              <a:t>38 </a:t>
            </a:r>
            <a:r>
              <a:rPr lang="en-US" sz="4400" b="1" dirty="0">
                <a:solidFill>
                  <a:schemeClr val="bg1"/>
                </a:solidFill>
              </a:rPr>
              <a:t>Or a stranger and show you hospitality? Or naked and give you clothing? </a:t>
            </a:r>
            <a:br>
              <a:rPr lang="en-US" sz="4400" b="1" dirty="0">
                <a:solidFill>
                  <a:schemeClr val="bg1"/>
                </a:solidFill>
              </a:rPr>
            </a:br>
            <a:r>
              <a:rPr lang="en-US" sz="4400" b="1" baseline="30000" dirty="0">
                <a:solidFill>
                  <a:schemeClr val="bg1"/>
                </a:solidFill>
              </a:rPr>
              <a:t>39 </a:t>
            </a:r>
            <a:r>
              <a:rPr lang="en-US" sz="4400" b="1" dirty="0">
                <a:solidFill>
                  <a:schemeClr val="bg1"/>
                </a:solidFill>
              </a:rPr>
              <a:t>When did we ever see you sick or in prison, and visit you?' </a:t>
            </a:r>
            <a:br>
              <a:rPr lang="en-US" sz="4400" b="1" dirty="0">
                <a:solidFill>
                  <a:schemeClr val="bg1"/>
                </a:solidFill>
              </a:rPr>
            </a:br>
            <a:r>
              <a:rPr lang="en-US" sz="4400" b="1" baseline="30000" dirty="0">
                <a:solidFill>
                  <a:schemeClr val="bg1"/>
                </a:solidFill>
              </a:rPr>
              <a:t>40 </a:t>
            </a:r>
            <a:r>
              <a:rPr lang="en-US" sz="4400" b="1" dirty="0">
                <a:solidFill>
                  <a:schemeClr val="bg1"/>
                </a:solidFill>
              </a:rPr>
              <a:t>And the King will tell them, `I assure you, </a:t>
            </a:r>
            <a:r>
              <a:rPr lang="en-US" sz="4400" b="1" u="sng" dirty="0">
                <a:solidFill>
                  <a:schemeClr val="bg1"/>
                </a:solidFill>
              </a:rPr>
              <a:t>when you did it to one of the least of these my brothers and sisters, you were doing it to me!' </a:t>
            </a:r>
          </a:p>
        </p:txBody>
      </p:sp>
    </p:spTree>
    <p:extLst>
      <p:ext uri="{BB962C8B-B14F-4D97-AF65-F5344CB8AC3E}">
        <p14:creationId xmlns:p14="http://schemas.microsoft.com/office/powerpoint/2010/main" val="1128978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1333500" y="202337"/>
            <a:ext cx="8851900" cy="6247864"/>
          </a:xfrm>
          <a:prstGeom prst="rect">
            <a:avLst/>
          </a:prstGeom>
        </p:spPr>
        <p:txBody>
          <a:bodyPr wrap="square">
            <a:spAutoFit/>
          </a:bodyPr>
          <a:lstStyle/>
          <a:p>
            <a:pPr algn="ctr"/>
            <a:r>
              <a:rPr lang="en-US" sz="4800" b="1" dirty="0">
                <a:solidFill>
                  <a:schemeClr val="bg1"/>
                </a:solidFill>
              </a:rPr>
              <a:t>Acts 20:35 </a:t>
            </a:r>
            <a:r>
              <a:rPr lang="en-US" sz="4800" b="1" dirty="0" smtClean="0">
                <a:solidFill>
                  <a:schemeClr val="bg1"/>
                </a:solidFill>
              </a:rPr>
              <a:t> </a:t>
            </a:r>
            <a:r>
              <a:rPr lang="en-US" sz="4800" b="1" dirty="0">
                <a:solidFill>
                  <a:schemeClr val="bg1"/>
                </a:solidFill>
              </a:rPr>
              <a:t/>
            </a:r>
            <a:br>
              <a:rPr lang="en-US" sz="4800" b="1" dirty="0">
                <a:solidFill>
                  <a:schemeClr val="bg1"/>
                </a:solidFill>
              </a:rPr>
            </a:br>
            <a:r>
              <a:rPr lang="en-US" sz="4800" b="1" baseline="30000" dirty="0">
                <a:solidFill>
                  <a:schemeClr val="bg1"/>
                </a:solidFill>
              </a:rPr>
              <a:t>35 </a:t>
            </a:r>
            <a:r>
              <a:rPr lang="en-US" sz="4800" b="1" dirty="0">
                <a:solidFill>
                  <a:schemeClr val="bg1"/>
                </a:solidFill>
              </a:rPr>
              <a:t>And I have been a constant example of how you can </a:t>
            </a:r>
            <a:r>
              <a:rPr lang="en-US" sz="4800" b="1" u="sng" dirty="0">
                <a:solidFill>
                  <a:schemeClr val="bg1"/>
                </a:solidFill>
              </a:rPr>
              <a:t>help the poor by working hard</a:t>
            </a:r>
            <a:r>
              <a:rPr lang="en-US" sz="4800" b="1" dirty="0">
                <a:solidFill>
                  <a:schemeClr val="bg1"/>
                </a:solidFill>
              </a:rPr>
              <a:t>. You should remember the words of the Lord Jesus: `It is more blessed to give than to receive.' " </a:t>
            </a:r>
            <a:r>
              <a:rPr lang="en-US" sz="3200" b="1" dirty="0"/>
              <a:t/>
            </a:r>
            <a:br>
              <a:rPr lang="en-US" sz="3200" b="1" dirty="0"/>
            </a:br>
            <a:r>
              <a:rPr lang="en-US" sz="3200" b="1" dirty="0"/>
              <a:t/>
            </a:r>
            <a:br>
              <a:rPr lang="en-US" sz="3200" b="1" dirty="0"/>
            </a:br>
            <a:endParaRPr lang="en-US" sz="3200" b="1" dirty="0"/>
          </a:p>
        </p:txBody>
      </p:sp>
    </p:spTree>
    <p:extLst>
      <p:ext uri="{BB962C8B-B14F-4D97-AF65-F5344CB8AC3E}">
        <p14:creationId xmlns:p14="http://schemas.microsoft.com/office/powerpoint/2010/main" val="69667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6" name="Rectangle 5"/>
          <p:cNvSpPr/>
          <p:nvPr/>
        </p:nvSpPr>
        <p:spPr>
          <a:xfrm>
            <a:off x="266700" y="180539"/>
            <a:ext cx="11353800" cy="6555641"/>
          </a:xfrm>
          <a:prstGeom prst="rect">
            <a:avLst/>
          </a:prstGeom>
        </p:spPr>
        <p:txBody>
          <a:bodyPr wrap="square">
            <a:spAutoFit/>
          </a:bodyPr>
          <a:lstStyle/>
          <a:p>
            <a:pPr algn="ctr"/>
            <a:r>
              <a:rPr lang="en-US" sz="4800" b="1" dirty="0">
                <a:solidFill>
                  <a:schemeClr val="bg1"/>
                </a:solidFill>
              </a:rPr>
              <a:t>Romans 12:20-21 </a:t>
            </a:r>
            <a:r>
              <a:rPr lang="en-US" sz="4800" b="1" dirty="0" smtClean="0">
                <a:solidFill>
                  <a:schemeClr val="bg1"/>
                </a:solidFill>
              </a:rPr>
              <a:t> </a:t>
            </a:r>
            <a:r>
              <a:rPr lang="en-US" sz="4800" b="1" dirty="0">
                <a:solidFill>
                  <a:schemeClr val="bg1"/>
                </a:solidFill>
              </a:rPr>
              <a:t/>
            </a:r>
            <a:br>
              <a:rPr lang="en-US" sz="4800" b="1" dirty="0">
                <a:solidFill>
                  <a:schemeClr val="bg1"/>
                </a:solidFill>
              </a:rPr>
            </a:br>
            <a:r>
              <a:rPr lang="en-US" sz="4800" b="1" baseline="30000" dirty="0">
                <a:solidFill>
                  <a:schemeClr val="bg1"/>
                </a:solidFill>
              </a:rPr>
              <a:t>20 </a:t>
            </a:r>
            <a:r>
              <a:rPr lang="en-US" sz="4800" b="1" dirty="0">
                <a:solidFill>
                  <a:schemeClr val="bg1"/>
                </a:solidFill>
              </a:rPr>
              <a:t>Instead, do what the Scriptures say: "If your enemies are hungry, </a:t>
            </a:r>
            <a:r>
              <a:rPr lang="en-US" sz="4800" b="1" u="sng" dirty="0">
                <a:solidFill>
                  <a:schemeClr val="bg1"/>
                </a:solidFill>
              </a:rPr>
              <a:t>feed them</a:t>
            </a:r>
            <a:r>
              <a:rPr lang="en-US" sz="4800" b="1" dirty="0">
                <a:solidFill>
                  <a:schemeClr val="bg1"/>
                </a:solidFill>
              </a:rPr>
              <a:t>. If they are thirsty, </a:t>
            </a:r>
            <a:r>
              <a:rPr lang="en-US" sz="4800" b="1" u="sng" dirty="0">
                <a:solidFill>
                  <a:schemeClr val="bg1"/>
                </a:solidFill>
              </a:rPr>
              <a:t>give them something to drink</a:t>
            </a:r>
            <a:r>
              <a:rPr lang="en-US" sz="4800" b="1" dirty="0">
                <a:solidFill>
                  <a:schemeClr val="bg1"/>
                </a:solidFill>
              </a:rPr>
              <a:t>, and they will be ashamed of what they have done to you." </a:t>
            </a:r>
            <a:br>
              <a:rPr lang="en-US" sz="4800" b="1" dirty="0">
                <a:solidFill>
                  <a:schemeClr val="bg1"/>
                </a:solidFill>
              </a:rPr>
            </a:br>
            <a:r>
              <a:rPr lang="en-US" sz="4800" b="1" baseline="30000" dirty="0">
                <a:solidFill>
                  <a:schemeClr val="bg1"/>
                </a:solidFill>
              </a:rPr>
              <a:t>21 </a:t>
            </a:r>
            <a:r>
              <a:rPr lang="en-US" sz="4800" b="1" dirty="0">
                <a:solidFill>
                  <a:schemeClr val="bg1"/>
                </a:solidFill>
              </a:rPr>
              <a:t>Don't let evil get the best of you, but conquer evil by doing good. </a:t>
            </a:r>
            <a:r>
              <a:rPr lang="en-US" sz="4800" dirty="0"/>
              <a:t/>
            </a:r>
            <a:br>
              <a:rPr lang="en-US" sz="4800" dirty="0"/>
            </a:br>
            <a:r>
              <a:rPr lang="en-US" dirty="0"/>
              <a:t/>
            </a:r>
            <a:br>
              <a:rPr lang="en-US" dirty="0"/>
            </a:br>
            <a:endParaRPr lang="en-US" dirty="0"/>
          </a:p>
        </p:txBody>
      </p:sp>
    </p:spTree>
    <p:extLst>
      <p:ext uri="{BB962C8B-B14F-4D97-AF65-F5344CB8AC3E}">
        <p14:creationId xmlns:p14="http://schemas.microsoft.com/office/powerpoint/2010/main" val="2743155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2984500" y="2042636"/>
            <a:ext cx="6096000" cy="923330"/>
          </a:xfrm>
          <a:prstGeom prst="rect">
            <a:avLst/>
          </a:prstGeom>
        </p:spPr>
        <p:txBody>
          <a:bodyPr>
            <a:spAutoFit/>
          </a:bodyPr>
          <a:lstStyle/>
          <a:p>
            <a:r>
              <a:rPr lang="en-US" dirty="0"/>
              <a:t/>
            </a:r>
            <a:br>
              <a:rPr lang="en-US" dirty="0"/>
            </a:br>
            <a:r>
              <a:rPr lang="en-US" dirty="0"/>
              <a:t/>
            </a:r>
            <a:br>
              <a:rPr lang="en-US" dirty="0"/>
            </a:br>
            <a:endParaRPr lang="en-US" dirty="0"/>
          </a:p>
        </p:txBody>
      </p:sp>
      <p:sp>
        <p:nvSpPr>
          <p:cNvPr id="4" name="Rectangle 3"/>
          <p:cNvSpPr/>
          <p:nvPr/>
        </p:nvSpPr>
        <p:spPr>
          <a:xfrm>
            <a:off x="749300" y="382012"/>
            <a:ext cx="10845800" cy="2677656"/>
          </a:xfrm>
          <a:prstGeom prst="rect">
            <a:avLst/>
          </a:prstGeom>
        </p:spPr>
        <p:txBody>
          <a:bodyPr wrap="square">
            <a:spAutoFit/>
          </a:bodyPr>
          <a:lstStyle/>
          <a:p>
            <a:pPr algn="ctr"/>
            <a:r>
              <a:rPr lang="en-US" sz="4400" b="1" dirty="0">
                <a:solidFill>
                  <a:schemeClr val="bg1"/>
                </a:solidFill>
              </a:rPr>
              <a:t>Galatians 6:2 </a:t>
            </a:r>
            <a:r>
              <a:rPr lang="en-US" sz="4400" b="1" dirty="0" smtClean="0">
                <a:solidFill>
                  <a:schemeClr val="bg1"/>
                </a:solidFill>
              </a:rPr>
              <a:t> </a:t>
            </a:r>
            <a:r>
              <a:rPr lang="en-US" sz="4400" b="1" dirty="0">
                <a:solidFill>
                  <a:schemeClr val="bg1"/>
                </a:solidFill>
              </a:rPr>
              <a:t/>
            </a:r>
            <a:br>
              <a:rPr lang="en-US" sz="4400" b="1" dirty="0">
                <a:solidFill>
                  <a:schemeClr val="bg1"/>
                </a:solidFill>
              </a:rPr>
            </a:br>
            <a:r>
              <a:rPr lang="en-US" sz="4400" b="1" baseline="30000" dirty="0">
                <a:solidFill>
                  <a:schemeClr val="bg1"/>
                </a:solidFill>
              </a:rPr>
              <a:t>2 </a:t>
            </a:r>
            <a:r>
              <a:rPr lang="en-US" sz="4400" b="1" dirty="0">
                <a:solidFill>
                  <a:schemeClr val="bg1"/>
                </a:solidFill>
              </a:rPr>
              <a:t>Share each other's </a:t>
            </a:r>
            <a:r>
              <a:rPr lang="en-US" sz="4400" b="1" u="sng" dirty="0">
                <a:solidFill>
                  <a:schemeClr val="bg1"/>
                </a:solidFill>
              </a:rPr>
              <a:t>troubles and problems</a:t>
            </a:r>
            <a:r>
              <a:rPr lang="en-US" sz="4400" b="1" dirty="0">
                <a:solidFill>
                  <a:schemeClr val="bg1"/>
                </a:solidFill>
              </a:rPr>
              <a:t>, and in this way obey the law of Christ</a:t>
            </a:r>
            <a:r>
              <a:rPr lang="en-US" sz="4000" b="1" dirty="0">
                <a:solidFill>
                  <a:schemeClr val="bg1"/>
                </a:solidFill>
              </a:rPr>
              <a:t>. </a:t>
            </a:r>
            <a:r>
              <a:rPr lang="en-US" dirty="0"/>
              <a:t/>
            </a:r>
            <a:br>
              <a:rPr lang="en-US" dirty="0"/>
            </a:br>
            <a:r>
              <a:rPr lang="en-US" dirty="0"/>
              <a:t/>
            </a:r>
            <a:br>
              <a:rPr lang="en-US" dirty="0"/>
            </a:br>
            <a:endParaRPr lang="en-US" dirty="0"/>
          </a:p>
        </p:txBody>
      </p:sp>
      <p:sp>
        <p:nvSpPr>
          <p:cNvPr id="5" name="Rectangle 4"/>
          <p:cNvSpPr/>
          <p:nvPr/>
        </p:nvSpPr>
        <p:spPr>
          <a:xfrm>
            <a:off x="609600" y="3072348"/>
            <a:ext cx="11125200" cy="2800767"/>
          </a:xfrm>
          <a:prstGeom prst="rect">
            <a:avLst/>
          </a:prstGeom>
        </p:spPr>
        <p:txBody>
          <a:bodyPr wrap="square">
            <a:spAutoFit/>
          </a:bodyPr>
          <a:lstStyle/>
          <a:p>
            <a:pPr algn="ctr"/>
            <a:r>
              <a:rPr lang="en-US" sz="4400" b="1" dirty="0">
                <a:solidFill>
                  <a:schemeClr val="bg1"/>
                </a:solidFill>
              </a:rPr>
              <a:t>Galatians </a:t>
            </a:r>
            <a:r>
              <a:rPr lang="en-US" sz="4400" b="1" dirty="0" smtClean="0">
                <a:solidFill>
                  <a:schemeClr val="bg1"/>
                </a:solidFill>
              </a:rPr>
              <a:t>6:10 </a:t>
            </a:r>
            <a:r>
              <a:rPr lang="en-US" sz="4400" b="1" dirty="0">
                <a:solidFill>
                  <a:schemeClr val="bg1"/>
                </a:solidFill>
              </a:rPr>
              <a:t/>
            </a:r>
            <a:br>
              <a:rPr lang="en-US" sz="4400" b="1" dirty="0">
                <a:solidFill>
                  <a:schemeClr val="bg1"/>
                </a:solidFill>
              </a:rPr>
            </a:br>
            <a:r>
              <a:rPr lang="en-US" sz="4400" b="1" baseline="30000" dirty="0">
                <a:solidFill>
                  <a:schemeClr val="bg1"/>
                </a:solidFill>
              </a:rPr>
              <a:t>10 </a:t>
            </a:r>
            <a:r>
              <a:rPr lang="en-US" sz="4400" b="1" dirty="0">
                <a:solidFill>
                  <a:schemeClr val="bg1"/>
                </a:solidFill>
              </a:rPr>
              <a:t>Whenever we have the opportunity, we should do </a:t>
            </a:r>
            <a:r>
              <a:rPr lang="en-US" sz="4400" b="1" u="sng" dirty="0">
                <a:solidFill>
                  <a:schemeClr val="bg1"/>
                </a:solidFill>
              </a:rPr>
              <a:t>good to everyone</a:t>
            </a:r>
            <a:r>
              <a:rPr lang="en-US" sz="4400" b="1" dirty="0">
                <a:solidFill>
                  <a:schemeClr val="bg1"/>
                </a:solidFill>
              </a:rPr>
              <a:t>, especially to our Christian brothers and sisters. </a:t>
            </a:r>
            <a:endParaRPr lang="en-US" sz="4400" dirty="0"/>
          </a:p>
        </p:txBody>
      </p:sp>
    </p:spTree>
    <p:extLst>
      <p:ext uri="{BB962C8B-B14F-4D97-AF65-F5344CB8AC3E}">
        <p14:creationId xmlns:p14="http://schemas.microsoft.com/office/powerpoint/2010/main" val="40244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482600" y="0"/>
            <a:ext cx="10858500" cy="2862322"/>
          </a:xfrm>
          <a:prstGeom prst="rect">
            <a:avLst/>
          </a:prstGeom>
        </p:spPr>
        <p:txBody>
          <a:bodyPr wrap="square">
            <a:spAutoFit/>
          </a:bodyPr>
          <a:lstStyle/>
          <a:p>
            <a:pPr algn="ctr"/>
            <a:r>
              <a:rPr lang="en-US" sz="3600" b="1" dirty="0">
                <a:solidFill>
                  <a:schemeClr val="bg1"/>
                </a:solidFill>
              </a:rPr>
              <a:t>Hebrews 13:3 </a:t>
            </a:r>
            <a:r>
              <a:rPr lang="en-US" sz="3600" b="1" dirty="0" smtClean="0">
                <a:solidFill>
                  <a:schemeClr val="bg1"/>
                </a:solidFill>
              </a:rPr>
              <a:t> </a:t>
            </a:r>
            <a:r>
              <a:rPr lang="en-US" sz="3600" b="1" dirty="0">
                <a:solidFill>
                  <a:schemeClr val="bg1"/>
                </a:solidFill>
              </a:rPr>
              <a:t/>
            </a:r>
            <a:br>
              <a:rPr lang="en-US" sz="3600" b="1" dirty="0">
                <a:solidFill>
                  <a:schemeClr val="bg1"/>
                </a:solidFill>
              </a:rPr>
            </a:br>
            <a:r>
              <a:rPr lang="en-US" sz="3600" b="1" baseline="30000" dirty="0">
                <a:solidFill>
                  <a:schemeClr val="bg1"/>
                </a:solidFill>
              </a:rPr>
              <a:t>3 </a:t>
            </a:r>
            <a:r>
              <a:rPr lang="en-US" sz="3600" b="1" dirty="0">
                <a:solidFill>
                  <a:schemeClr val="bg1"/>
                </a:solidFill>
              </a:rPr>
              <a:t>Don't forget about those in </a:t>
            </a:r>
            <a:r>
              <a:rPr lang="en-US" sz="3600" b="1" u="sng" dirty="0">
                <a:solidFill>
                  <a:schemeClr val="bg1"/>
                </a:solidFill>
              </a:rPr>
              <a:t>prison</a:t>
            </a:r>
            <a:r>
              <a:rPr lang="en-US" sz="3600" b="1" dirty="0">
                <a:solidFill>
                  <a:schemeClr val="bg1"/>
                </a:solidFill>
              </a:rPr>
              <a:t>. Suffer with them as though you were there yourself. Share the </a:t>
            </a:r>
            <a:r>
              <a:rPr lang="en-US" sz="3600" b="1" u="sng" dirty="0">
                <a:solidFill>
                  <a:schemeClr val="bg1"/>
                </a:solidFill>
              </a:rPr>
              <a:t>sorrow</a:t>
            </a:r>
            <a:r>
              <a:rPr lang="en-US" sz="3600" b="1" dirty="0">
                <a:solidFill>
                  <a:schemeClr val="bg1"/>
                </a:solidFill>
              </a:rPr>
              <a:t> of those being </a:t>
            </a:r>
            <a:r>
              <a:rPr lang="en-US" sz="3600" b="1" u="sng" dirty="0">
                <a:solidFill>
                  <a:schemeClr val="bg1"/>
                </a:solidFill>
              </a:rPr>
              <a:t>mistreated</a:t>
            </a:r>
            <a:r>
              <a:rPr lang="en-US" sz="3600" b="1" dirty="0">
                <a:solidFill>
                  <a:schemeClr val="bg1"/>
                </a:solidFill>
              </a:rPr>
              <a:t>, as though you </a:t>
            </a:r>
            <a:r>
              <a:rPr lang="en-US" sz="3600" b="1" u="sng" dirty="0">
                <a:solidFill>
                  <a:schemeClr val="bg1"/>
                </a:solidFill>
              </a:rPr>
              <a:t>feel their pain </a:t>
            </a:r>
            <a:r>
              <a:rPr lang="en-US" sz="3600" b="1" dirty="0">
                <a:solidFill>
                  <a:schemeClr val="bg1"/>
                </a:solidFill>
              </a:rPr>
              <a:t>in your own bodies. </a:t>
            </a:r>
            <a:endParaRPr lang="en-US" sz="2000" b="1" dirty="0"/>
          </a:p>
        </p:txBody>
      </p:sp>
      <p:sp>
        <p:nvSpPr>
          <p:cNvPr id="2" name="Rectangle 1"/>
          <p:cNvSpPr/>
          <p:nvPr/>
        </p:nvSpPr>
        <p:spPr>
          <a:xfrm>
            <a:off x="679450" y="3124200"/>
            <a:ext cx="10464800" cy="3416320"/>
          </a:xfrm>
          <a:prstGeom prst="rect">
            <a:avLst/>
          </a:prstGeom>
        </p:spPr>
        <p:txBody>
          <a:bodyPr wrap="square">
            <a:spAutoFit/>
          </a:bodyPr>
          <a:lstStyle/>
          <a:p>
            <a:pPr algn="ctr"/>
            <a:r>
              <a:rPr lang="en-US" sz="3600" b="1" dirty="0">
                <a:solidFill>
                  <a:schemeClr val="bg1"/>
                </a:solidFill>
              </a:rPr>
              <a:t>1 John 3:17-18 </a:t>
            </a:r>
            <a:r>
              <a:rPr lang="en-US" sz="3600" b="1" dirty="0" smtClean="0">
                <a:solidFill>
                  <a:schemeClr val="bg1"/>
                </a:solidFill>
              </a:rPr>
              <a:t> </a:t>
            </a:r>
            <a:r>
              <a:rPr lang="en-US" sz="3600" b="1" dirty="0">
                <a:solidFill>
                  <a:schemeClr val="bg1"/>
                </a:solidFill>
              </a:rPr>
              <a:t/>
            </a:r>
            <a:br>
              <a:rPr lang="en-US" sz="3600" b="1" dirty="0">
                <a:solidFill>
                  <a:schemeClr val="bg1"/>
                </a:solidFill>
              </a:rPr>
            </a:br>
            <a:r>
              <a:rPr lang="en-US" sz="3600" b="1" baseline="30000" dirty="0">
                <a:solidFill>
                  <a:schemeClr val="bg1"/>
                </a:solidFill>
              </a:rPr>
              <a:t>17 </a:t>
            </a:r>
            <a:r>
              <a:rPr lang="en-US" sz="3600" b="1" dirty="0">
                <a:solidFill>
                  <a:schemeClr val="bg1"/>
                </a:solidFill>
              </a:rPr>
              <a:t>But if anyone has enough money to live well and sees a brother or sister in need and </a:t>
            </a:r>
            <a:r>
              <a:rPr lang="en-US" sz="3600" b="1" u="sng" dirty="0">
                <a:solidFill>
                  <a:schemeClr val="bg1"/>
                </a:solidFill>
              </a:rPr>
              <a:t>refuses to help</a:t>
            </a:r>
            <a:r>
              <a:rPr lang="en-US" sz="3600" b="1" dirty="0">
                <a:solidFill>
                  <a:schemeClr val="bg1"/>
                </a:solidFill>
              </a:rPr>
              <a:t>—how can God's love be in that person? </a:t>
            </a:r>
            <a:br>
              <a:rPr lang="en-US" sz="3600" b="1" dirty="0">
                <a:solidFill>
                  <a:schemeClr val="bg1"/>
                </a:solidFill>
              </a:rPr>
            </a:br>
            <a:r>
              <a:rPr lang="en-US" sz="3600" b="1" baseline="30000" dirty="0">
                <a:solidFill>
                  <a:schemeClr val="bg1"/>
                </a:solidFill>
              </a:rPr>
              <a:t>18 </a:t>
            </a:r>
            <a:r>
              <a:rPr lang="en-US" sz="3600" b="1" dirty="0">
                <a:solidFill>
                  <a:schemeClr val="bg1"/>
                </a:solidFill>
              </a:rPr>
              <a:t>Dear children, let us stop just saying we love each other; </a:t>
            </a:r>
            <a:r>
              <a:rPr lang="en-US" sz="3600" b="1" u="sng" dirty="0">
                <a:solidFill>
                  <a:schemeClr val="bg1"/>
                </a:solidFill>
              </a:rPr>
              <a:t>let us really show it by our actions</a:t>
            </a:r>
            <a:r>
              <a:rPr lang="en-US" sz="3600" dirty="0">
                <a:solidFill>
                  <a:schemeClr val="bg1"/>
                </a:solidFill>
              </a:rPr>
              <a:t>. </a:t>
            </a:r>
          </a:p>
        </p:txBody>
      </p:sp>
    </p:spTree>
    <p:extLst>
      <p:ext uri="{BB962C8B-B14F-4D97-AF65-F5344CB8AC3E}">
        <p14:creationId xmlns:p14="http://schemas.microsoft.com/office/powerpoint/2010/main" val="96908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1435100" y="469037"/>
            <a:ext cx="8712200" cy="5262979"/>
          </a:xfrm>
          <a:prstGeom prst="rect">
            <a:avLst/>
          </a:prstGeom>
        </p:spPr>
        <p:txBody>
          <a:bodyPr wrap="square">
            <a:spAutoFit/>
          </a:bodyPr>
          <a:lstStyle/>
          <a:p>
            <a:pPr algn="ctr"/>
            <a:r>
              <a:rPr lang="en-US" sz="4800" b="1" dirty="0">
                <a:solidFill>
                  <a:schemeClr val="bg1"/>
                </a:solidFill>
              </a:rPr>
              <a:t>James 1:27 </a:t>
            </a:r>
            <a:r>
              <a:rPr lang="en-US" sz="4800" b="1" dirty="0" smtClean="0">
                <a:solidFill>
                  <a:schemeClr val="bg1"/>
                </a:solidFill>
              </a:rPr>
              <a:t> </a:t>
            </a:r>
            <a:r>
              <a:rPr lang="en-US" sz="4800" b="1" dirty="0">
                <a:solidFill>
                  <a:schemeClr val="bg1"/>
                </a:solidFill>
              </a:rPr>
              <a:t/>
            </a:r>
            <a:br>
              <a:rPr lang="en-US" sz="4800" b="1" dirty="0">
                <a:solidFill>
                  <a:schemeClr val="bg1"/>
                </a:solidFill>
              </a:rPr>
            </a:br>
            <a:r>
              <a:rPr lang="en-US" sz="4800" b="1" baseline="30000" dirty="0">
                <a:solidFill>
                  <a:schemeClr val="bg1"/>
                </a:solidFill>
              </a:rPr>
              <a:t>27 </a:t>
            </a:r>
            <a:r>
              <a:rPr lang="en-US" sz="4800" b="1" dirty="0">
                <a:solidFill>
                  <a:schemeClr val="bg1"/>
                </a:solidFill>
              </a:rPr>
              <a:t>Pure and lasting religion in the sight of God our Father means that we must </a:t>
            </a:r>
            <a:r>
              <a:rPr lang="en-US" sz="4800" b="1" u="sng" dirty="0">
                <a:solidFill>
                  <a:schemeClr val="bg1"/>
                </a:solidFill>
              </a:rPr>
              <a:t>care for orphans and widows in their troubles</a:t>
            </a:r>
            <a:r>
              <a:rPr lang="en-US" sz="4800" b="1" dirty="0">
                <a:solidFill>
                  <a:schemeClr val="bg1"/>
                </a:solidFill>
              </a:rPr>
              <a:t>, and refuse to let the world corrupt us. </a:t>
            </a:r>
            <a:endParaRPr lang="en-US" sz="2800" dirty="0"/>
          </a:p>
        </p:txBody>
      </p:sp>
    </p:spTree>
    <p:extLst>
      <p:ext uri="{BB962C8B-B14F-4D97-AF65-F5344CB8AC3E}">
        <p14:creationId xmlns:p14="http://schemas.microsoft.com/office/powerpoint/2010/main" val="1548982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698500" y="263436"/>
            <a:ext cx="10833100" cy="707886"/>
          </a:xfrm>
          <a:prstGeom prst="rect">
            <a:avLst/>
          </a:prstGeom>
        </p:spPr>
        <p:txBody>
          <a:bodyPr wrap="square">
            <a:spAutoFit/>
          </a:bodyPr>
          <a:lstStyle/>
          <a:p>
            <a:pPr algn="ctr"/>
            <a:r>
              <a:rPr lang="en-US" sz="4000" b="1" u="sng" dirty="0">
                <a:solidFill>
                  <a:schemeClr val="bg1"/>
                </a:solidFill>
              </a:rPr>
              <a:t>2. Nehemiah’s prayer: </a:t>
            </a:r>
            <a:r>
              <a:rPr lang="en-US" sz="4000" b="1" u="sng" dirty="0" smtClean="0">
                <a:solidFill>
                  <a:schemeClr val="bg1"/>
                </a:solidFill>
              </a:rPr>
              <a:t>(v.5-11).</a:t>
            </a:r>
            <a:endParaRPr lang="en-US" sz="4000" b="1" u="sng" dirty="0">
              <a:solidFill>
                <a:schemeClr val="bg1"/>
              </a:solidFill>
            </a:endParaRPr>
          </a:p>
        </p:txBody>
      </p:sp>
      <p:sp>
        <p:nvSpPr>
          <p:cNvPr id="3" name="Rectangle 2"/>
          <p:cNvSpPr/>
          <p:nvPr/>
        </p:nvSpPr>
        <p:spPr>
          <a:xfrm>
            <a:off x="1612900" y="1382236"/>
            <a:ext cx="9182100" cy="4524315"/>
          </a:xfrm>
          <a:prstGeom prst="rect">
            <a:avLst/>
          </a:prstGeom>
        </p:spPr>
        <p:txBody>
          <a:bodyPr wrap="square">
            <a:spAutoFit/>
          </a:bodyPr>
          <a:lstStyle/>
          <a:p>
            <a:r>
              <a:rPr lang="en-US" sz="4800" b="1" dirty="0">
                <a:solidFill>
                  <a:schemeClr val="bg1"/>
                </a:solidFill>
              </a:rPr>
              <a:t>Nehemiah became an intercessor, seeking the </a:t>
            </a:r>
            <a:r>
              <a:rPr lang="en-US" sz="4800" b="1" cap="small" dirty="0">
                <a:solidFill>
                  <a:schemeClr val="bg1"/>
                </a:solidFill>
              </a:rPr>
              <a:t>Lord</a:t>
            </a:r>
            <a:r>
              <a:rPr lang="en-US" sz="4800" b="1" dirty="0">
                <a:solidFill>
                  <a:schemeClr val="bg1"/>
                </a:solidFill>
              </a:rPr>
              <a:t> on behalf of his people. </a:t>
            </a:r>
            <a:r>
              <a:rPr lang="en-US" sz="4800" b="1" u="sng" dirty="0">
                <a:solidFill>
                  <a:schemeClr val="bg1"/>
                </a:solidFill>
              </a:rPr>
              <a:t>Twelve</a:t>
            </a:r>
            <a:r>
              <a:rPr lang="en-US" sz="4800" b="1" dirty="0">
                <a:solidFill>
                  <a:schemeClr val="bg1"/>
                </a:solidFill>
              </a:rPr>
              <a:t> prayers are recorded in his book, </a:t>
            </a:r>
            <a:r>
              <a:rPr lang="en-US" sz="4800" b="1" u="sng" dirty="0">
                <a:solidFill>
                  <a:schemeClr val="bg1"/>
                </a:solidFill>
              </a:rPr>
              <a:t>nine</a:t>
            </a:r>
            <a:r>
              <a:rPr lang="en-US" sz="4800" b="1" dirty="0">
                <a:solidFill>
                  <a:schemeClr val="bg1"/>
                </a:solidFill>
              </a:rPr>
              <a:t> of which were offered up by Nehemiah </a:t>
            </a:r>
            <a:r>
              <a:rPr lang="en-US" sz="4800" b="1" dirty="0" smtClean="0">
                <a:solidFill>
                  <a:schemeClr val="bg1"/>
                </a:solidFill>
              </a:rPr>
              <a:t>himself.</a:t>
            </a:r>
            <a:endParaRPr lang="en-US" sz="4800" b="1" dirty="0">
              <a:solidFill>
                <a:schemeClr val="bg1"/>
              </a:solidFill>
            </a:endParaRPr>
          </a:p>
        </p:txBody>
      </p:sp>
    </p:spTree>
    <p:extLst>
      <p:ext uri="{BB962C8B-B14F-4D97-AF65-F5344CB8AC3E}">
        <p14:creationId xmlns:p14="http://schemas.microsoft.com/office/powerpoint/2010/main" val="323738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368300" y="226536"/>
            <a:ext cx="11493500" cy="1569660"/>
          </a:xfrm>
          <a:prstGeom prst="rect">
            <a:avLst/>
          </a:prstGeom>
        </p:spPr>
        <p:txBody>
          <a:bodyPr wrap="square">
            <a:spAutoFit/>
          </a:bodyPr>
          <a:lstStyle/>
          <a:p>
            <a:pPr algn="ctr"/>
            <a:r>
              <a:rPr lang="en-US" sz="3200" b="1" dirty="0">
                <a:solidFill>
                  <a:schemeClr val="bg1"/>
                </a:solidFill>
              </a:rPr>
              <a:t>Nehemiah 2:4 </a:t>
            </a:r>
            <a:r>
              <a:rPr lang="en-US" sz="3200" b="1" dirty="0" smtClean="0">
                <a:solidFill>
                  <a:schemeClr val="bg1"/>
                </a:solidFill>
              </a:rPr>
              <a:t> </a:t>
            </a:r>
            <a:r>
              <a:rPr lang="en-US" sz="3200" b="1" dirty="0">
                <a:solidFill>
                  <a:schemeClr val="bg1"/>
                </a:solidFill>
              </a:rPr>
              <a:t/>
            </a:r>
            <a:br>
              <a:rPr lang="en-US" sz="3200" b="1" dirty="0">
                <a:solidFill>
                  <a:schemeClr val="bg1"/>
                </a:solidFill>
              </a:rPr>
            </a:br>
            <a:r>
              <a:rPr lang="en-US" sz="3200" b="1" baseline="30000" dirty="0">
                <a:solidFill>
                  <a:schemeClr val="bg1"/>
                </a:solidFill>
              </a:rPr>
              <a:t>4 </a:t>
            </a:r>
            <a:r>
              <a:rPr lang="en-US" sz="3200" b="1" dirty="0">
                <a:solidFill>
                  <a:schemeClr val="bg1"/>
                </a:solidFill>
              </a:rPr>
              <a:t>The king said to me, "What is it you want?" </a:t>
            </a:r>
            <a:r>
              <a:rPr lang="en-US" sz="3200" b="1" u="sng" dirty="0">
                <a:solidFill>
                  <a:schemeClr val="bg1"/>
                </a:solidFill>
              </a:rPr>
              <a:t>Then I prayed to the God of heaven, </a:t>
            </a:r>
            <a:endParaRPr lang="en-US" sz="2400" dirty="0"/>
          </a:p>
        </p:txBody>
      </p:sp>
      <p:sp>
        <p:nvSpPr>
          <p:cNvPr id="4" name="Rectangle 3"/>
          <p:cNvSpPr/>
          <p:nvPr/>
        </p:nvSpPr>
        <p:spPr>
          <a:xfrm>
            <a:off x="368300" y="2374037"/>
            <a:ext cx="11645900" cy="1569660"/>
          </a:xfrm>
          <a:prstGeom prst="rect">
            <a:avLst/>
          </a:prstGeom>
        </p:spPr>
        <p:txBody>
          <a:bodyPr wrap="square">
            <a:spAutoFit/>
          </a:bodyPr>
          <a:lstStyle/>
          <a:p>
            <a:pPr algn="ctr"/>
            <a:r>
              <a:rPr lang="en-US" sz="3200" b="1" dirty="0">
                <a:solidFill>
                  <a:schemeClr val="bg1"/>
                </a:solidFill>
              </a:rPr>
              <a:t>Nehemiah 4:4 </a:t>
            </a:r>
            <a:r>
              <a:rPr lang="en-US" sz="3200" b="1" dirty="0" smtClean="0">
                <a:solidFill>
                  <a:schemeClr val="bg1"/>
                </a:solidFill>
              </a:rPr>
              <a:t> </a:t>
            </a:r>
            <a:r>
              <a:rPr lang="en-US" sz="3200" b="1" dirty="0">
                <a:solidFill>
                  <a:schemeClr val="bg1"/>
                </a:solidFill>
              </a:rPr>
              <a:t/>
            </a:r>
            <a:br>
              <a:rPr lang="en-US" sz="3200" b="1" dirty="0">
                <a:solidFill>
                  <a:schemeClr val="bg1"/>
                </a:solidFill>
              </a:rPr>
            </a:br>
            <a:r>
              <a:rPr lang="en-US" sz="3200" b="1" baseline="30000" dirty="0">
                <a:solidFill>
                  <a:schemeClr val="bg1"/>
                </a:solidFill>
              </a:rPr>
              <a:t>4 </a:t>
            </a:r>
            <a:r>
              <a:rPr lang="en-US" sz="3200" b="1" u="sng" dirty="0">
                <a:solidFill>
                  <a:schemeClr val="bg1"/>
                </a:solidFill>
              </a:rPr>
              <a:t>Hear us, O our God</a:t>
            </a:r>
            <a:r>
              <a:rPr lang="en-US" sz="3200" b="1" dirty="0">
                <a:solidFill>
                  <a:schemeClr val="bg1"/>
                </a:solidFill>
              </a:rPr>
              <a:t>, for we are despised. Turn their insults back on their own heads. Give them over as plunder in a land of captivity. </a:t>
            </a:r>
            <a:endParaRPr lang="en-US" sz="2000" b="1" dirty="0"/>
          </a:p>
        </p:txBody>
      </p:sp>
      <p:sp>
        <p:nvSpPr>
          <p:cNvPr id="5" name="Rectangle 4"/>
          <p:cNvSpPr/>
          <p:nvPr/>
        </p:nvSpPr>
        <p:spPr>
          <a:xfrm>
            <a:off x="698500" y="4653220"/>
            <a:ext cx="11049000" cy="2123658"/>
          </a:xfrm>
          <a:prstGeom prst="rect">
            <a:avLst/>
          </a:prstGeom>
        </p:spPr>
        <p:txBody>
          <a:bodyPr wrap="square">
            <a:spAutoFit/>
          </a:bodyPr>
          <a:lstStyle/>
          <a:p>
            <a:pPr algn="ctr"/>
            <a:r>
              <a:rPr lang="en-US" sz="3200" b="1" dirty="0">
                <a:solidFill>
                  <a:schemeClr val="bg1"/>
                </a:solidFill>
              </a:rPr>
              <a:t>Nehemiah 4:9 </a:t>
            </a:r>
            <a:r>
              <a:rPr lang="en-US" sz="3200" b="1" dirty="0" smtClean="0">
                <a:solidFill>
                  <a:schemeClr val="bg1"/>
                </a:solidFill>
              </a:rPr>
              <a:t> </a:t>
            </a:r>
            <a:r>
              <a:rPr lang="en-US" sz="3200" b="1" dirty="0">
                <a:solidFill>
                  <a:schemeClr val="bg1"/>
                </a:solidFill>
              </a:rPr>
              <a:t/>
            </a:r>
            <a:br>
              <a:rPr lang="en-US" sz="3200" b="1" dirty="0">
                <a:solidFill>
                  <a:schemeClr val="bg1"/>
                </a:solidFill>
              </a:rPr>
            </a:br>
            <a:r>
              <a:rPr lang="en-US" sz="3200" b="1" baseline="30000" dirty="0">
                <a:solidFill>
                  <a:schemeClr val="bg1"/>
                </a:solidFill>
              </a:rPr>
              <a:t>9 </a:t>
            </a:r>
            <a:r>
              <a:rPr lang="en-US" sz="3200" b="1" u="sng" dirty="0">
                <a:solidFill>
                  <a:schemeClr val="bg1"/>
                </a:solidFill>
              </a:rPr>
              <a:t>But we prayed to our God </a:t>
            </a:r>
            <a:r>
              <a:rPr lang="en-US" sz="3200" b="1" dirty="0">
                <a:solidFill>
                  <a:schemeClr val="bg1"/>
                </a:solidFill>
              </a:rPr>
              <a:t>and posted a guard day and night to meet this threat.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0349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977900" y="150336"/>
            <a:ext cx="10223500" cy="1569660"/>
          </a:xfrm>
          <a:prstGeom prst="rect">
            <a:avLst/>
          </a:prstGeom>
        </p:spPr>
        <p:txBody>
          <a:bodyPr wrap="square">
            <a:spAutoFit/>
          </a:bodyPr>
          <a:lstStyle/>
          <a:p>
            <a:pPr algn="ctr"/>
            <a:r>
              <a:rPr lang="en-US" sz="3200" b="1" dirty="0">
                <a:solidFill>
                  <a:schemeClr val="bg1"/>
                </a:solidFill>
              </a:rPr>
              <a:t>Nehemiah 5:19 </a:t>
            </a:r>
            <a:r>
              <a:rPr lang="en-US" sz="3200" b="1" dirty="0" smtClean="0">
                <a:solidFill>
                  <a:schemeClr val="bg1"/>
                </a:solidFill>
              </a:rPr>
              <a:t> </a:t>
            </a:r>
            <a:r>
              <a:rPr lang="en-US" sz="3200" b="1" dirty="0">
                <a:solidFill>
                  <a:schemeClr val="bg1"/>
                </a:solidFill>
              </a:rPr>
              <a:t/>
            </a:r>
            <a:br>
              <a:rPr lang="en-US" sz="3200" b="1" dirty="0">
                <a:solidFill>
                  <a:schemeClr val="bg1"/>
                </a:solidFill>
              </a:rPr>
            </a:br>
            <a:r>
              <a:rPr lang="en-US" sz="3200" b="1" baseline="30000" dirty="0">
                <a:solidFill>
                  <a:schemeClr val="bg1"/>
                </a:solidFill>
              </a:rPr>
              <a:t>19 </a:t>
            </a:r>
            <a:r>
              <a:rPr lang="en-US" sz="3200" b="1" u="sng" dirty="0">
                <a:solidFill>
                  <a:schemeClr val="bg1"/>
                </a:solidFill>
              </a:rPr>
              <a:t>Remember me with favor, O my God</a:t>
            </a:r>
            <a:r>
              <a:rPr lang="en-US" sz="3200" b="1" dirty="0">
                <a:solidFill>
                  <a:schemeClr val="bg1"/>
                </a:solidFill>
              </a:rPr>
              <a:t>, for all I have done for these people. </a:t>
            </a:r>
            <a:endParaRPr lang="en-US" dirty="0"/>
          </a:p>
        </p:txBody>
      </p:sp>
      <p:sp>
        <p:nvSpPr>
          <p:cNvPr id="4" name="Rectangle 3"/>
          <p:cNvSpPr/>
          <p:nvPr/>
        </p:nvSpPr>
        <p:spPr>
          <a:xfrm>
            <a:off x="857250" y="1993037"/>
            <a:ext cx="10464800" cy="2616101"/>
          </a:xfrm>
          <a:prstGeom prst="rect">
            <a:avLst/>
          </a:prstGeom>
        </p:spPr>
        <p:txBody>
          <a:bodyPr wrap="square">
            <a:spAutoFit/>
          </a:bodyPr>
          <a:lstStyle/>
          <a:p>
            <a:pPr algn="ctr"/>
            <a:r>
              <a:rPr lang="en-US" sz="3200" b="1" dirty="0">
                <a:solidFill>
                  <a:schemeClr val="bg1"/>
                </a:solidFill>
              </a:rPr>
              <a:t>Nehemiah 6:9 </a:t>
            </a:r>
            <a:r>
              <a:rPr lang="en-US" sz="3200" b="1" dirty="0" smtClean="0">
                <a:solidFill>
                  <a:schemeClr val="bg1"/>
                </a:solidFill>
              </a:rPr>
              <a:t> </a:t>
            </a:r>
            <a:r>
              <a:rPr lang="en-US" sz="3200" b="1" dirty="0">
                <a:solidFill>
                  <a:schemeClr val="bg1"/>
                </a:solidFill>
              </a:rPr>
              <a:t/>
            </a:r>
            <a:br>
              <a:rPr lang="en-US" sz="3200" b="1" dirty="0">
                <a:solidFill>
                  <a:schemeClr val="bg1"/>
                </a:solidFill>
              </a:rPr>
            </a:br>
            <a:r>
              <a:rPr lang="en-US" sz="3200" b="1" baseline="30000" dirty="0">
                <a:solidFill>
                  <a:schemeClr val="bg1"/>
                </a:solidFill>
              </a:rPr>
              <a:t>9 </a:t>
            </a:r>
            <a:r>
              <a:rPr lang="en-US" sz="3200" b="1" dirty="0">
                <a:solidFill>
                  <a:schemeClr val="bg1"/>
                </a:solidFill>
              </a:rPr>
              <a:t>They were just trying to intimidate us, imagining that they could break our resolve and stop the work. </a:t>
            </a:r>
            <a:r>
              <a:rPr lang="en-US" sz="3200" b="1" u="sng" dirty="0">
                <a:solidFill>
                  <a:schemeClr val="bg1"/>
                </a:solidFill>
              </a:rPr>
              <a:t>So I prayed for strength to continue the work. </a:t>
            </a:r>
            <a:r>
              <a:rPr lang="en-US" dirty="0"/>
              <a:t/>
            </a:r>
            <a:br>
              <a:rPr lang="en-US" dirty="0"/>
            </a:br>
            <a:r>
              <a:rPr lang="en-US" dirty="0"/>
              <a:t/>
            </a:r>
            <a:br>
              <a:rPr lang="en-US" dirty="0"/>
            </a:br>
            <a:endParaRPr lang="en-US" dirty="0"/>
          </a:p>
        </p:txBody>
      </p:sp>
      <p:sp>
        <p:nvSpPr>
          <p:cNvPr id="5" name="Rectangle 4"/>
          <p:cNvSpPr/>
          <p:nvPr/>
        </p:nvSpPr>
        <p:spPr>
          <a:xfrm>
            <a:off x="857250" y="4406037"/>
            <a:ext cx="10699750" cy="2062103"/>
          </a:xfrm>
          <a:prstGeom prst="rect">
            <a:avLst/>
          </a:prstGeom>
        </p:spPr>
        <p:txBody>
          <a:bodyPr wrap="square">
            <a:spAutoFit/>
          </a:bodyPr>
          <a:lstStyle/>
          <a:p>
            <a:pPr algn="ctr"/>
            <a:r>
              <a:rPr lang="en-US" sz="3200" b="1" dirty="0">
                <a:solidFill>
                  <a:schemeClr val="bg1"/>
                </a:solidFill>
              </a:rPr>
              <a:t>Nehemiah 6:14 </a:t>
            </a:r>
            <a:r>
              <a:rPr lang="en-US" sz="3200" b="1" dirty="0" smtClean="0">
                <a:solidFill>
                  <a:schemeClr val="bg1"/>
                </a:solidFill>
              </a:rPr>
              <a:t> </a:t>
            </a:r>
            <a:r>
              <a:rPr lang="en-US" sz="3200" b="1" dirty="0">
                <a:solidFill>
                  <a:schemeClr val="bg1"/>
                </a:solidFill>
              </a:rPr>
              <a:t/>
            </a:r>
            <a:br>
              <a:rPr lang="en-US" sz="3200" b="1" dirty="0">
                <a:solidFill>
                  <a:schemeClr val="bg1"/>
                </a:solidFill>
              </a:rPr>
            </a:br>
            <a:r>
              <a:rPr lang="en-US" sz="3200" b="1" baseline="30000" dirty="0">
                <a:solidFill>
                  <a:schemeClr val="bg1"/>
                </a:solidFill>
              </a:rPr>
              <a:t>14 </a:t>
            </a:r>
            <a:r>
              <a:rPr lang="en-US" sz="3200" b="1" u="sng" dirty="0">
                <a:solidFill>
                  <a:schemeClr val="bg1"/>
                </a:solidFill>
              </a:rPr>
              <a:t>Remember, O my God</a:t>
            </a:r>
            <a:r>
              <a:rPr lang="en-US" sz="3200" b="1" dirty="0">
                <a:solidFill>
                  <a:schemeClr val="bg1"/>
                </a:solidFill>
              </a:rPr>
              <a:t>, all the evil things that </a:t>
            </a:r>
            <a:r>
              <a:rPr lang="en-US" sz="3200" b="1" dirty="0" err="1">
                <a:solidFill>
                  <a:schemeClr val="bg1"/>
                </a:solidFill>
              </a:rPr>
              <a:t>Tobiah</a:t>
            </a:r>
            <a:r>
              <a:rPr lang="en-US" sz="3200" b="1" dirty="0">
                <a:solidFill>
                  <a:schemeClr val="bg1"/>
                </a:solidFill>
              </a:rPr>
              <a:t> and </a:t>
            </a:r>
            <a:r>
              <a:rPr lang="en-US" sz="3200" b="1" dirty="0" err="1">
                <a:solidFill>
                  <a:schemeClr val="bg1"/>
                </a:solidFill>
              </a:rPr>
              <a:t>Sanballat</a:t>
            </a:r>
            <a:r>
              <a:rPr lang="en-US" sz="3200" b="1" dirty="0">
                <a:solidFill>
                  <a:schemeClr val="bg1"/>
                </a:solidFill>
              </a:rPr>
              <a:t> have done. And remember </a:t>
            </a:r>
            <a:r>
              <a:rPr lang="en-US" sz="3200" b="1" dirty="0" err="1">
                <a:solidFill>
                  <a:schemeClr val="bg1"/>
                </a:solidFill>
              </a:rPr>
              <a:t>Noadiah</a:t>
            </a:r>
            <a:r>
              <a:rPr lang="en-US" sz="3200" b="1" dirty="0">
                <a:solidFill>
                  <a:schemeClr val="bg1"/>
                </a:solidFill>
              </a:rPr>
              <a:t> the prophet and all the prophets like her who have tried to intimidate me</a:t>
            </a:r>
            <a:r>
              <a:rPr lang="en-US" dirty="0"/>
              <a:t>. </a:t>
            </a:r>
          </a:p>
        </p:txBody>
      </p:sp>
    </p:spTree>
    <p:extLst>
      <p:ext uri="{BB962C8B-B14F-4D97-AF65-F5344CB8AC3E}">
        <p14:creationId xmlns:p14="http://schemas.microsoft.com/office/powerpoint/2010/main" val="21972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okertov.typepad.com/.a/6a00d83451bc4a69e20148c78228e2970c-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0"/>
            <a:ext cx="8293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22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571500" y="188436"/>
            <a:ext cx="10947400" cy="1569660"/>
          </a:xfrm>
          <a:prstGeom prst="rect">
            <a:avLst/>
          </a:prstGeom>
        </p:spPr>
        <p:txBody>
          <a:bodyPr wrap="square">
            <a:spAutoFit/>
          </a:bodyPr>
          <a:lstStyle/>
          <a:p>
            <a:pPr algn="ctr"/>
            <a:r>
              <a:rPr lang="en-US" sz="3200" b="1" dirty="0">
                <a:solidFill>
                  <a:schemeClr val="bg1"/>
                </a:solidFill>
              </a:rPr>
              <a:t>Nehemiah 13:14 </a:t>
            </a:r>
            <a:r>
              <a:rPr lang="en-US" sz="3200" b="1" dirty="0" smtClean="0">
                <a:solidFill>
                  <a:schemeClr val="bg1"/>
                </a:solidFill>
              </a:rPr>
              <a:t> </a:t>
            </a:r>
            <a:r>
              <a:rPr lang="en-US" sz="3200" b="1" dirty="0">
                <a:solidFill>
                  <a:schemeClr val="bg1"/>
                </a:solidFill>
              </a:rPr>
              <a:t/>
            </a:r>
            <a:br>
              <a:rPr lang="en-US" sz="3200" b="1" dirty="0">
                <a:solidFill>
                  <a:schemeClr val="bg1"/>
                </a:solidFill>
              </a:rPr>
            </a:br>
            <a:r>
              <a:rPr lang="en-US" sz="3200" b="1" u="sng" dirty="0" smtClean="0">
                <a:solidFill>
                  <a:schemeClr val="bg1"/>
                </a:solidFill>
              </a:rPr>
              <a:t>Remember </a:t>
            </a:r>
            <a:r>
              <a:rPr lang="en-US" sz="3200" b="1" u="sng" dirty="0">
                <a:solidFill>
                  <a:schemeClr val="bg1"/>
                </a:solidFill>
              </a:rPr>
              <a:t>this good deed, O my God</a:t>
            </a:r>
            <a:r>
              <a:rPr lang="en-US" sz="3200" b="1" dirty="0">
                <a:solidFill>
                  <a:schemeClr val="bg1"/>
                </a:solidFill>
              </a:rPr>
              <a:t>, and do not forget all that I have faithfully done for the Temple of my God. </a:t>
            </a:r>
            <a:endParaRPr lang="en-US" dirty="0"/>
          </a:p>
        </p:txBody>
      </p:sp>
      <p:sp>
        <p:nvSpPr>
          <p:cNvPr id="4" name="Rectangle 3"/>
          <p:cNvSpPr/>
          <p:nvPr/>
        </p:nvSpPr>
        <p:spPr>
          <a:xfrm>
            <a:off x="844550" y="2083138"/>
            <a:ext cx="10401300" cy="2062103"/>
          </a:xfrm>
          <a:prstGeom prst="rect">
            <a:avLst/>
          </a:prstGeom>
        </p:spPr>
        <p:txBody>
          <a:bodyPr wrap="square">
            <a:spAutoFit/>
          </a:bodyPr>
          <a:lstStyle/>
          <a:p>
            <a:pPr algn="ctr"/>
            <a:r>
              <a:rPr lang="en-US" sz="3200" b="1" dirty="0">
                <a:solidFill>
                  <a:schemeClr val="bg1"/>
                </a:solidFill>
              </a:rPr>
              <a:t>Nehemiah 13:22 </a:t>
            </a:r>
            <a:r>
              <a:rPr lang="en-US" sz="3200" b="1" dirty="0" smtClean="0">
                <a:solidFill>
                  <a:schemeClr val="bg1"/>
                </a:solidFill>
              </a:rPr>
              <a:t> </a:t>
            </a:r>
            <a:r>
              <a:rPr lang="en-US" sz="3200" b="1" dirty="0">
                <a:solidFill>
                  <a:schemeClr val="bg1"/>
                </a:solidFill>
              </a:rPr>
              <a:t/>
            </a:r>
            <a:br>
              <a:rPr lang="en-US" sz="3200" b="1" dirty="0">
                <a:solidFill>
                  <a:schemeClr val="bg1"/>
                </a:solidFill>
              </a:rPr>
            </a:br>
            <a:r>
              <a:rPr lang="en-US" sz="3200" b="1" u="sng" dirty="0" smtClean="0">
                <a:solidFill>
                  <a:schemeClr val="bg1"/>
                </a:solidFill>
              </a:rPr>
              <a:t>Remember </a:t>
            </a:r>
            <a:r>
              <a:rPr lang="en-US" sz="3200" b="1" u="sng" dirty="0">
                <a:solidFill>
                  <a:schemeClr val="bg1"/>
                </a:solidFill>
              </a:rPr>
              <a:t>this good deed also, O my God</a:t>
            </a:r>
            <a:r>
              <a:rPr lang="en-US" sz="3200" b="1" dirty="0">
                <a:solidFill>
                  <a:schemeClr val="bg1"/>
                </a:solidFill>
              </a:rPr>
              <a:t>! Have compassion on me according to your great and unfailing love. </a:t>
            </a:r>
            <a:endParaRPr lang="en-US" dirty="0"/>
          </a:p>
        </p:txBody>
      </p:sp>
      <p:sp>
        <p:nvSpPr>
          <p:cNvPr id="5" name="Rectangle 4"/>
          <p:cNvSpPr/>
          <p:nvPr/>
        </p:nvSpPr>
        <p:spPr>
          <a:xfrm>
            <a:off x="1155700" y="4672737"/>
            <a:ext cx="10210800" cy="2062103"/>
          </a:xfrm>
          <a:prstGeom prst="rect">
            <a:avLst/>
          </a:prstGeom>
        </p:spPr>
        <p:txBody>
          <a:bodyPr wrap="square">
            <a:spAutoFit/>
          </a:bodyPr>
          <a:lstStyle/>
          <a:p>
            <a:pPr algn="ctr"/>
            <a:r>
              <a:rPr lang="en-US" sz="3200" b="1" dirty="0">
                <a:solidFill>
                  <a:schemeClr val="bg1"/>
                </a:solidFill>
              </a:rPr>
              <a:t>Nehemiah 13:29 </a:t>
            </a:r>
            <a:br>
              <a:rPr lang="en-US" sz="3200" b="1" dirty="0">
                <a:solidFill>
                  <a:schemeClr val="bg1"/>
                </a:solidFill>
              </a:rPr>
            </a:br>
            <a:r>
              <a:rPr lang="en-US" sz="3200" b="1" baseline="30000" dirty="0" smtClean="0">
                <a:solidFill>
                  <a:schemeClr val="bg1"/>
                </a:solidFill>
              </a:rPr>
              <a:t> </a:t>
            </a:r>
            <a:r>
              <a:rPr lang="en-US" sz="3200" b="1" u="sng" dirty="0">
                <a:solidFill>
                  <a:schemeClr val="bg1"/>
                </a:solidFill>
              </a:rPr>
              <a:t>Remember them, O my God</a:t>
            </a:r>
            <a:r>
              <a:rPr lang="en-US" sz="3200" b="1" dirty="0">
                <a:solidFill>
                  <a:schemeClr val="bg1"/>
                </a:solidFill>
              </a:rPr>
              <a:t>, for they have defiled the priesthood and the promises and vows of the priests and Levites. </a:t>
            </a:r>
            <a:endParaRPr lang="en-US" dirty="0"/>
          </a:p>
        </p:txBody>
      </p:sp>
    </p:spTree>
    <p:extLst>
      <p:ext uri="{BB962C8B-B14F-4D97-AF65-F5344CB8AC3E}">
        <p14:creationId xmlns:p14="http://schemas.microsoft.com/office/powerpoint/2010/main" val="9979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1181100" y="584538"/>
            <a:ext cx="9753600" cy="5693866"/>
          </a:xfrm>
          <a:prstGeom prst="rect">
            <a:avLst/>
          </a:prstGeom>
        </p:spPr>
        <p:txBody>
          <a:bodyPr wrap="square">
            <a:spAutoFit/>
          </a:bodyPr>
          <a:lstStyle/>
          <a:p>
            <a:pPr algn="ctr"/>
            <a:r>
              <a:rPr lang="en-US" sz="4800" b="1" dirty="0">
                <a:solidFill>
                  <a:schemeClr val="bg1"/>
                </a:solidFill>
              </a:rPr>
              <a:t>Nehemiah 13:31 </a:t>
            </a:r>
            <a:r>
              <a:rPr lang="en-US" sz="4800" b="1" dirty="0" smtClean="0">
                <a:solidFill>
                  <a:schemeClr val="bg1"/>
                </a:solidFill>
              </a:rPr>
              <a:t> </a:t>
            </a:r>
            <a:r>
              <a:rPr lang="en-US" sz="4800" b="1" dirty="0">
                <a:solidFill>
                  <a:schemeClr val="bg1"/>
                </a:solidFill>
              </a:rPr>
              <a:t/>
            </a:r>
            <a:br>
              <a:rPr lang="en-US" sz="4800" b="1" dirty="0">
                <a:solidFill>
                  <a:schemeClr val="bg1"/>
                </a:solidFill>
              </a:rPr>
            </a:br>
            <a:r>
              <a:rPr lang="en-US" sz="4800" b="1" baseline="30000" dirty="0">
                <a:solidFill>
                  <a:schemeClr val="bg1"/>
                </a:solidFill>
              </a:rPr>
              <a:t>31 </a:t>
            </a:r>
            <a:r>
              <a:rPr lang="en-US" sz="4800" b="1" dirty="0">
                <a:solidFill>
                  <a:schemeClr val="bg1"/>
                </a:solidFill>
              </a:rPr>
              <a:t>I also made sure that the supply of wood for the altar was brought at the proper times and that the first part of the harvest was collected for the priests. </a:t>
            </a:r>
            <a:r>
              <a:rPr lang="en-US" sz="4800" b="1" u="sng" dirty="0">
                <a:solidFill>
                  <a:schemeClr val="bg1"/>
                </a:solidFill>
              </a:rPr>
              <a:t>Remember this in my favor, O my God. </a:t>
            </a:r>
            <a:r>
              <a:rPr lang="en-US" sz="4400" b="1" dirty="0">
                <a:solidFill>
                  <a:schemeClr val="bg1"/>
                </a:solidFill>
              </a:rPr>
              <a:t/>
            </a:r>
            <a:br>
              <a:rPr lang="en-US" sz="4400" b="1" dirty="0">
                <a:solidFill>
                  <a:schemeClr val="bg1"/>
                </a:solidFill>
              </a:rPr>
            </a:br>
            <a:endParaRPr lang="en-US" sz="2800" dirty="0"/>
          </a:p>
        </p:txBody>
      </p:sp>
    </p:spTree>
    <p:extLst>
      <p:ext uri="{BB962C8B-B14F-4D97-AF65-F5344CB8AC3E}">
        <p14:creationId xmlns:p14="http://schemas.microsoft.com/office/powerpoint/2010/main" val="2213416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495300" y="176937"/>
            <a:ext cx="11150600" cy="2062103"/>
          </a:xfrm>
          <a:prstGeom prst="rect">
            <a:avLst/>
          </a:prstGeom>
        </p:spPr>
        <p:txBody>
          <a:bodyPr wrap="square">
            <a:spAutoFit/>
          </a:bodyPr>
          <a:lstStyle/>
          <a:p>
            <a:pPr algn="just"/>
            <a:r>
              <a:rPr lang="en-US" sz="3200" b="1" dirty="0">
                <a:solidFill>
                  <a:schemeClr val="bg1"/>
                </a:solidFill>
              </a:rPr>
              <a:t>In the present Scripture, his prayer is spelled out point by point</a:t>
            </a:r>
            <a:r>
              <a:rPr lang="en-US" sz="3200" b="1" dirty="0" smtClean="0">
                <a:solidFill>
                  <a:schemeClr val="bg1"/>
                </a:solidFill>
              </a:rPr>
              <a:t>:</a:t>
            </a:r>
          </a:p>
          <a:p>
            <a:pPr algn="just"/>
            <a:endParaRPr lang="en-US" sz="3200" b="1" dirty="0">
              <a:solidFill>
                <a:schemeClr val="bg1"/>
              </a:solidFill>
            </a:endParaRPr>
          </a:p>
          <a:p>
            <a:r>
              <a:rPr lang="en-US" sz="3200" b="1" dirty="0">
                <a:solidFill>
                  <a:schemeClr val="bg1"/>
                </a:solidFill>
              </a:rPr>
              <a:t>1. </a:t>
            </a:r>
            <a:r>
              <a:rPr lang="en-US" sz="3200" b="1" u="sng" dirty="0">
                <a:solidFill>
                  <a:schemeClr val="bg1"/>
                </a:solidFill>
              </a:rPr>
              <a:t>First, Nehemiah began his prayer by acknowledging God, praising Him for who He is and what He has </a:t>
            </a:r>
            <a:r>
              <a:rPr lang="en-US" sz="3200" b="1" u="sng" dirty="0" smtClean="0">
                <a:solidFill>
                  <a:schemeClr val="bg1"/>
                </a:solidFill>
              </a:rPr>
              <a:t>done</a:t>
            </a:r>
            <a:endParaRPr lang="en-US" b="1" u="sng" dirty="0">
              <a:solidFill>
                <a:schemeClr val="bg1"/>
              </a:solidFill>
            </a:endParaRPr>
          </a:p>
        </p:txBody>
      </p:sp>
      <p:sp>
        <p:nvSpPr>
          <p:cNvPr id="2" name="Rectangle 1"/>
          <p:cNvSpPr/>
          <p:nvPr/>
        </p:nvSpPr>
        <p:spPr>
          <a:xfrm>
            <a:off x="1574800" y="2450237"/>
            <a:ext cx="8724900" cy="4154984"/>
          </a:xfrm>
          <a:prstGeom prst="rect">
            <a:avLst/>
          </a:prstGeom>
        </p:spPr>
        <p:txBody>
          <a:bodyPr wrap="square">
            <a:spAutoFit/>
          </a:bodyPr>
          <a:lstStyle/>
          <a:p>
            <a:pPr algn="ctr"/>
            <a:r>
              <a:rPr lang="en-US" sz="4400" b="1" dirty="0">
                <a:solidFill>
                  <a:schemeClr val="bg1"/>
                </a:solidFill>
              </a:rPr>
              <a:t>Nehemiah 1:5 </a:t>
            </a:r>
            <a:r>
              <a:rPr lang="en-US" sz="4400" b="1" dirty="0" smtClean="0">
                <a:solidFill>
                  <a:schemeClr val="bg1"/>
                </a:solidFill>
              </a:rPr>
              <a:t> </a:t>
            </a:r>
            <a:r>
              <a:rPr lang="en-US" sz="4400" b="1" dirty="0">
                <a:solidFill>
                  <a:schemeClr val="bg1"/>
                </a:solidFill>
              </a:rPr>
              <a:t/>
            </a:r>
            <a:br>
              <a:rPr lang="en-US" sz="4400" b="1" dirty="0">
                <a:solidFill>
                  <a:schemeClr val="bg1"/>
                </a:solidFill>
              </a:rPr>
            </a:br>
            <a:r>
              <a:rPr lang="en-US" sz="4400" b="1" baseline="30000" dirty="0">
                <a:solidFill>
                  <a:schemeClr val="bg1"/>
                </a:solidFill>
              </a:rPr>
              <a:t>5 </a:t>
            </a:r>
            <a:r>
              <a:rPr lang="en-US" sz="4400" b="1" dirty="0">
                <a:solidFill>
                  <a:schemeClr val="bg1"/>
                </a:solidFill>
              </a:rPr>
              <a:t>Then I said, "O LORD, God of heaven, the great and awesome God who keeps his covenant of unfailing love with those who love him and obey his commands, </a:t>
            </a:r>
            <a:endParaRPr lang="en-US" sz="3200" b="1" dirty="0">
              <a:solidFill>
                <a:schemeClr val="bg1"/>
              </a:solidFill>
            </a:endParaRPr>
          </a:p>
        </p:txBody>
      </p:sp>
    </p:spTree>
    <p:extLst>
      <p:ext uri="{BB962C8B-B14F-4D97-AF65-F5344CB8AC3E}">
        <p14:creationId xmlns:p14="http://schemas.microsoft.com/office/powerpoint/2010/main" val="296703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1549400" y="199936"/>
            <a:ext cx="10147300" cy="1077218"/>
          </a:xfrm>
          <a:prstGeom prst="rect">
            <a:avLst/>
          </a:prstGeom>
        </p:spPr>
        <p:txBody>
          <a:bodyPr wrap="square">
            <a:spAutoFit/>
          </a:bodyPr>
          <a:lstStyle/>
          <a:p>
            <a:r>
              <a:rPr lang="en-US" sz="3200" b="1" dirty="0">
                <a:solidFill>
                  <a:schemeClr val="bg1"/>
                </a:solidFill>
              </a:rPr>
              <a:t>2. </a:t>
            </a:r>
            <a:r>
              <a:rPr lang="en-US" sz="3200" b="1" u="sng" dirty="0">
                <a:solidFill>
                  <a:schemeClr val="bg1"/>
                </a:solidFill>
              </a:rPr>
              <a:t>Second, Nehemiah identified with the people by confessing both their sins and his own before the </a:t>
            </a:r>
            <a:r>
              <a:rPr lang="en-US" sz="3200" b="1" u="sng" cap="small" dirty="0" smtClean="0">
                <a:solidFill>
                  <a:schemeClr val="bg1"/>
                </a:solidFill>
              </a:rPr>
              <a:t>Lord</a:t>
            </a:r>
            <a:r>
              <a:rPr lang="en-US" sz="3200" b="1" u="sng" dirty="0" smtClean="0">
                <a:solidFill>
                  <a:schemeClr val="bg1"/>
                </a:solidFill>
              </a:rPr>
              <a:t>.</a:t>
            </a:r>
            <a:endParaRPr lang="en-US" sz="3200" b="1" u="sng" dirty="0">
              <a:solidFill>
                <a:schemeClr val="bg1"/>
              </a:solidFill>
            </a:endParaRPr>
          </a:p>
        </p:txBody>
      </p:sp>
      <p:sp>
        <p:nvSpPr>
          <p:cNvPr id="4" name="Rectangle 3"/>
          <p:cNvSpPr/>
          <p:nvPr/>
        </p:nvSpPr>
        <p:spPr>
          <a:xfrm>
            <a:off x="1155700" y="1556554"/>
            <a:ext cx="9855200" cy="5016758"/>
          </a:xfrm>
          <a:prstGeom prst="rect">
            <a:avLst/>
          </a:prstGeom>
        </p:spPr>
        <p:txBody>
          <a:bodyPr wrap="square">
            <a:spAutoFit/>
          </a:bodyPr>
          <a:lstStyle/>
          <a:p>
            <a:pPr algn="ctr"/>
            <a:r>
              <a:rPr lang="en-US" sz="4000" b="1" dirty="0">
                <a:solidFill>
                  <a:schemeClr val="bg1"/>
                </a:solidFill>
              </a:rPr>
              <a:t>Nehemiah 1:6-7 </a:t>
            </a:r>
            <a:r>
              <a:rPr lang="en-US" sz="4000" b="1" dirty="0" smtClean="0">
                <a:solidFill>
                  <a:schemeClr val="bg1"/>
                </a:solidFill>
              </a:rPr>
              <a:t> </a:t>
            </a:r>
            <a:r>
              <a:rPr lang="en-US" sz="4000" b="1" dirty="0">
                <a:solidFill>
                  <a:schemeClr val="bg1"/>
                </a:solidFill>
              </a:rPr>
              <a:t/>
            </a:r>
            <a:br>
              <a:rPr lang="en-US" sz="4000" b="1" dirty="0">
                <a:solidFill>
                  <a:schemeClr val="bg1"/>
                </a:solidFill>
              </a:rPr>
            </a:br>
            <a:r>
              <a:rPr lang="en-US" sz="4000" b="1" baseline="30000" dirty="0">
                <a:solidFill>
                  <a:schemeClr val="bg1"/>
                </a:solidFill>
              </a:rPr>
              <a:t>6 </a:t>
            </a:r>
            <a:r>
              <a:rPr lang="en-US" sz="4000" b="1" dirty="0">
                <a:solidFill>
                  <a:schemeClr val="bg1"/>
                </a:solidFill>
              </a:rPr>
              <a:t>listen to my prayer! Look down and see me praying </a:t>
            </a:r>
            <a:r>
              <a:rPr lang="en-US" sz="4000" b="1" u="sng" dirty="0">
                <a:solidFill>
                  <a:schemeClr val="bg1"/>
                </a:solidFill>
              </a:rPr>
              <a:t>night and day </a:t>
            </a:r>
            <a:r>
              <a:rPr lang="en-US" sz="4000" b="1" dirty="0">
                <a:solidFill>
                  <a:schemeClr val="bg1"/>
                </a:solidFill>
              </a:rPr>
              <a:t>for your people Israel. I confess that </a:t>
            </a:r>
            <a:r>
              <a:rPr lang="en-US" sz="4000" b="1" u="sng" dirty="0">
                <a:solidFill>
                  <a:schemeClr val="bg1"/>
                </a:solidFill>
              </a:rPr>
              <a:t>we have sinned </a:t>
            </a:r>
            <a:r>
              <a:rPr lang="en-US" sz="4000" b="1" dirty="0">
                <a:solidFill>
                  <a:schemeClr val="bg1"/>
                </a:solidFill>
              </a:rPr>
              <a:t>against you. Yes, even my </a:t>
            </a:r>
            <a:r>
              <a:rPr lang="en-US" sz="4000" b="1" u="sng" dirty="0">
                <a:solidFill>
                  <a:schemeClr val="bg1"/>
                </a:solidFill>
              </a:rPr>
              <a:t>own family and I have sinned</a:t>
            </a:r>
            <a:r>
              <a:rPr lang="en-US" sz="4000" b="1" dirty="0">
                <a:solidFill>
                  <a:schemeClr val="bg1"/>
                </a:solidFill>
              </a:rPr>
              <a:t>! </a:t>
            </a:r>
            <a:br>
              <a:rPr lang="en-US" sz="4000" b="1" dirty="0">
                <a:solidFill>
                  <a:schemeClr val="bg1"/>
                </a:solidFill>
              </a:rPr>
            </a:br>
            <a:r>
              <a:rPr lang="en-US" sz="4000" b="1" baseline="30000" dirty="0">
                <a:solidFill>
                  <a:schemeClr val="bg1"/>
                </a:solidFill>
              </a:rPr>
              <a:t>7 </a:t>
            </a:r>
            <a:r>
              <a:rPr lang="en-US" sz="4000" b="1" u="sng" dirty="0">
                <a:solidFill>
                  <a:schemeClr val="bg1"/>
                </a:solidFill>
              </a:rPr>
              <a:t>We have sinned </a:t>
            </a:r>
            <a:r>
              <a:rPr lang="en-US" sz="4000" b="1" dirty="0">
                <a:solidFill>
                  <a:schemeClr val="bg1"/>
                </a:solidFill>
              </a:rPr>
              <a:t>terribly by not obeying the </a:t>
            </a:r>
            <a:r>
              <a:rPr lang="en-US" sz="4000" b="1" u="sng" dirty="0">
                <a:solidFill>
                  <a:schemeClr val="bg1"/>
                </a:solidFill>
              </a:rPr>
              <a:t>commands</a:t>
            </a:r>
            <a:r>
              <a:rPr lang="en-US" sz="4000" b="1" dirty="0">
                <a:solidFill>
                  <a:schemeClr val="bg1"/>
                </a:solidFill>
              </a:rPr>
              <a:t>, </a:t>
            </a:r>
            <a:r>
              <a:rPr lang="en-US" sz="4000" b="1" u="sng" dirty="0">
                <a:solidFill>
                  <a:schemeClr val="bg1"/>
                </a:solidFill>
              </a:rPr>
              <a:t>laws</a:t>
            </a:r>
            <a:r>
              <a:rPr lang="en-US" sz="4000" b="1" dirty="0">
                <a:solidFill>
                  <a:schemeClr val="bg1"/>
                </a:solidFill>
              </a:rPr>
              <a:t>, and </a:t>
            </a:r>
            <a:r>
              <a:rPr lang="en-US" sz="4000" b="1" u="sng" dirty="0">
                <a:solidFill>
                  <a:schemeClr val="bg1"/>
                </a:solidFill>
              </a:rPr>
              <a:t>regulations</a:t>
            </a:r>
            <a:r>
              <a:rPr lang="en-US" sz="4000" b="1" dirty="0">
                <a:solidFill>
                  <a:schemeClr val="bg1"/>
                </a:solidFill>
              </a:rPr>
              <a:t> that you gave us through your servant Moses</a:t>
            </a:r>
            <a:r>
              <a:rPr lang="en-US" sz="4000" dirty="0"/>
              <a:t>. </a:t>
            </a:r>
            <a:endParaRPr lang="en-US" dirty="0"/>
          </a:p>
        </p:txBody>
      </p:sp>
    </p:spTree>
    <p:extLst>
      <p:ext uri="{BB962C8B-B14F-4D97-AF65-F5344CB8AC3E}">
        <p14:creationId xmlns:p14="http://schemas.microsoft.com/office/powerpoint/2010/main" val="9349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723900" y="0"/>
            <a:ext cx="11468100" cy="1200329"/>
          </a:xfrm>
          <a:prstGeom prst="rect">
            <a:avLst/>
          </a:prstGeom>
        </p:spPr>
        <p:txBody>
          <a:bodyPr wrap="square">
            <a:spAutoFit/>
          </a:bodyPr>
          <a:lstStyle/>
          <a:p>
            <a:r>
              <a:rPr lang="en-US" sz="3200" dirty="0">
                <a:solidFill>
                  <a:schemeClr val="bg1"/>
                </a:solidFill>
              </a:rPr>
              <a:t>3</a:t>
            </a:r>
            <a:r>
              <a:rPr lang="en-US" sz="4400" b="1" dirty="0">
                <a:solidFill>
                  <a:schemeClr val="bg1"/>
                </a:solidFill>
              </a:rPr>
              <a:t>.</a:t>
            </a:r>
            <a:r>
              <a:rPr lang="en-US" sz="2800" b="1" dirty="0">
                <a:solidFill>
                  <a:schemeClr val="bg1"/>
                </a:solidFill>
              </a:rPr>
              <a:t> </a:t>
            </a:r>
            <a:r>
              <a:rPr lang="en-US" sz="2800" b="1" u="sng" dirty="0">
                <a:solidFill>
                  <a:schemeClr val="bg1"/>
                </a:solidFill>
              </a:rPr>
              <a:t>Third, Nehemiah pleaded for God’s mercy and </a:t>
            </a:r>
            <a:r>
              <a:rPr lang="en-US" sz="2800" b="1" u="sng" dirty="0" smtClean="0">
                <a:solidFill>
                  <a:schemeClr val="bg1"/>
                </a:solidFill>
              </a:rPr>
              <a:t>help. </a:t>
            </a:r>
            <a:r>
              <a:rPr lang="en-US" sz="2800" b="1" u="sng" dirty="0">
                <a:solidFill>
                  <a:schemeClr val="bg1"/>
                </a:solidFill>
              </a:rPr>
              <a:t>He asked God to remember His Holy Word, the covenant He had made with His </a:t>
            </a:r>
            <a:r>
              <a:rPr lang="en-US" sz="2800" b="1" u="sng" dirty="0" smtClean="0">
                <a:solidFill>
                  <a:schemeClr val="bg1"/>
                </a:solidFill>
              </a:rPr>
              <a:t>people.</a:t>
            </a:r>
            <a:endParaRPr lang="en-US" sz="2800" b="1" u="sng" dirty="0">
              <a:solidFill>
                <a:schemeClr val="bg1"/>
              </a:solidFill>
            </a:endParaRPr>
          </a:p>
        </p:txBody>
      </p:sp>
      <p:sp>
        <p:nvSpPr>
          <p:cNvPr id="4" name="Rectangle 3"/>
          <p:cNvSpPr/>
          <p:nvPr/>
        </p:nvSpPr>
        <p:spPr>
          <a:xfrm>
            <a:off x="558800" y="1388239"/>
            <a:ext cx="11176000" cy="5632311"/>
          </a:xfrm>
          <a:prstGeom prst="rect">
            <a:avLst/>
          </a:prstGeom>
        </p:spPr>
        <p:txBody>
          <a:bodyPr wrap="square">
            <a:spAutoFit/>
          </a:bodyPr>
          <a:lstStyle/>
          <a:p>
            <a:pPr algn="ctr"/>
            <a:r>
              <a:rPr lang="en-US" sz="3600" b="1" dirty="0">
                <a:solidFill>
                  <a:schemeClr val="bg1"/>
                </a:solidFill>
              </a:rPr>
              <a:t>Nehemiah 1:8-10 </a:t>
            </a:r>
            <a:r>
              <a:rPr lang="en-US" sz="3600" b="1" dirty="0" smtClean="0">
                <a:solidFill>
                  <a:schemeClr val="bg1"/>
                </a:solidFill>
              </a:rPr>
              <a:t> </a:t>
            </a:r>
            <a:r>
              <a:rPr lang="en-US" sz="3600" b="1" dirty="0">
                <a:solidFill>
                  <a:schemeClr val="bg1"/>
                </a:solidFill>
              </a:rPr>
              <a:t/>
            </a:r>
            <a:br>
              <a:rPr lang="en-US" sz="3600" b="1" dirty="0">
                <a:solidFill>
                  <a:schemeClr val="bg1"/>
                </a:solidFill>
              </a:rPr>
            </a:br>
            <a:r>
              <a:rPr lang="en-US" sz="3600" b="1" baseline="30000" dirty="0">
                <a:solidFill>
                  <a:schemeClr val="bg1"/>
                </a:solidFill>
              </a:rPr>
              <a:t>8 </a:t>
            </a:r>
            <a:r>
              <a:rPr lang="en-US" sz="3600" b="1" dirty="0">
                <a:solidFill>
                  <a:schemeClr val="bg1"/>
                </a:solidFill>
              </a:rPr>
              <a:t>"Please </a:t>
            </a:r>
            <a:r>
              <a:rPr lang="en-US" sz="3600" b="1" u="sng" dirty="0">
                <a:solidFill>
                  <a:schemeClr val="bg1"/>
                </a:solidFill>
              </a:rPr>
              <a:t>remember what you told your servant Moses</a:t>
            </a:r>
            <a:r>
              <a:rPr lang="en-US" sz="3600" b="1" dirty="0">
                <a:solidFill>
                  <a:schemeClr val="bg1"/>
                </a:solidFill>
              </a:rPr>
              <a:t>: `If you sin, I will scatter you among the nations. </a:t>
            </a:r>
            <a:br>
              <a:rPr lang="en-US" sz="3600" b="1" dirty="0">
                <a:solidFill>
                  <a:schemeClr val="bg1"/>
                </a:solidFill>
              </a:rPr>
            </a:br>
            <a:r>
              <a:rPr lang="en-US" sz="3600" b="1" baseline="30000" dirty="0">
                <a:solidFill>
                  <a:schemeClr val="bg1"/>
                </a:solidFill>
              </a:rPr>
              <a:t>9 </a:t>
            </a:r>
            <a:r>
              <a:rPr lang="en-US" sz="3600" b="1" dirty="0">
                <a:solidFill>
                  <a:schemeClr val="bg1"/>
                </a:solidFill>
              </a:rPr>
              <a:t>But if you return to me and obey my commands, even if you are exiled to the ends of the earth, I will bring you back to the place I have chosen for my name to be honored.' </a:t>
            </a:r>
            <a:br>
              <a:rPr lang="en-US" sz="3600" b="1" dirty="0">
                <a:solidFill>
                  <a:schemeClr val="bg1"/>
                </a:solidFill>
              </a:rPr>
            </a:br>
            <a:r>
              <a:rPr lang="en-US" sz="3600" b="1" baseline="30000" dirty="0">
                <a:solidFill>
                  <a:schemeClr val="bg1"/>
                </a:solidFill>
              </a:rPr>
              <a:t>10 </a:t>
            </a:r>
            <a:r>
              <a:rPr lang="en-US" sz="3600" b="1" dirty="0">
                <a:solidFill>
                  <a:schemeClr val="bg1"/>
                </a:solidFill>
              </a:rPr>
              <a:t>"We are your servants, the people you rescued by your great power and might.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02350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1028700" y="330200"/>
            <a:ext cx="10350500" cy="6186309"/>
          </a:xfrm>
          <a:prstGeom prst="rect">
            <a:avLst/>
          </a:prstGeom>
        </p:spPr>
        <p:txBody>
          <a:bodyPr wrap="square">
            <a:spAutoFit/>
          </a:bodyPr>
          <a:lstStyle/>
          <a:p>
            <a:pPr algn="ctr"/>
            <a:r>
              <a:rPr lang="en-US" sz="3600" b="1" dirty="0" smtClean="0">
                <a:solidFill>
                  <a:schemeClr val="bg1"/>
                </a:solidFill>
              </a:rPr>
              <a:t>Deuteronomy 4:25-31  </a:t>
            </a:r>
            <a:br>
              <a:rPr lang="en-US" sz="3600" b="1" dirty="0" smtClean="0">
                <a:solidFill>
                  <a:schemeClr val="bg1"/>
                </a:solidFill>
              </a:rPr>
            </a:br>
            <a:r>
              <a:rPr lang="en-US" sz="3600" b="1" baseline="30000" dirty="0" smtClean="0">
                <a:solidFill>
                  <a:schemeClr val="bg1"/>
                </a:solidFill>
              </a:rPr>
              <a:t>25 </a:t>
            </a:r>
            <a:r>
              <a:rPr lang="en-US" sz="3600" b="1" dirty="0" smtClean="0">
                <a:solidFill>
                  <a:schemeClr val="bg1"/>
                </a:solidFill>
              </a:rPr>
              <a:t>"In the future, when you have children and grandchildren and have lived in the land a long time, </a:t>
            </a:r>
            <a:r>
              <a:rPr lang="en-US" sz="3600" b="1" u="sng" dirty="0" smtClean="0">
                <a:solidFill>
                  <a:schemeClr val="bg1"/>
                </a:solidFill>
              </a:rPr>
              <a:t>do not corrupt yourselves by making idols of any kind</a:t>
            </a:r>
            <a:r>
              <a:rPr lang="en-US" sz="3600" b="1" dirty="0" smtClean="0">
                <a:solidFill>
                  <a:schemeClr val="bg1"/>
                </a:solidFill>
              </a:rPr>
              <a:t>. This is </a:t>
            </a:r>
            <a:r>
              <a:rPr lang="en-US" sz="3600" b="1" u="sng" dirty="0" smtClean="0">
                <a:solidFill>
                  <a:schemeClr val="bg1"/>
                </a:solidFill>
              </a:rPr>
              <a:t>evil in the sight of the LORD </a:t>
            </a:r>
            <a:r>
              <a:rPr lang="en-US" sz="3600" b="1" dirty="0" smtClean="0">
                <a:solidFill>
                  <a:schemeClr val="bg1"/>
                </a:solidFill>
              </a:rPr>
              <a:t>your God and will arouse his anger. </a:t>
            </a:r>
            <a:br>
              <a:rPr lang="en-US" sz="3600" b="1" dirty="0" smtClean="0">
                <a:solidFill>
                  <a:schemeClr val="bg1"/>
                </a:solidFill>
              </a:rPr>
            </a:br>
            <a:r>
              <a:rPr lang="en-US" sz="3600" b="1" baseline="30000" dirty="0" smtClean="0">
                <a:solidFill>
                  <a:schemeClr val="bg1"/>
                </a:solidFill>
              </a:rPr>
              <a:t>26 </a:t>
            </a:r>
            <a:r>
              <a:rPr lang="en-US" sz="3600" b="1" dirty="0" smtClean="0">
                <a:solidFill>
                  <a:schemeClr val="bg1"/>
                </a:solidFill>
              </a:rPr>
              <a:t>"Today I call heaven and earth as witnesses against you. If you </a:t>
            </a:r>
            <a:r>
              <a:rPr lang="en-US" sz="3600" b="1" u="sng" dirty="0" smtClean="0">
                <a:solidFill>
                  <a:schemeClr val="bg1"/>
                </a:solidFill>
              </a:rPr>
              <a:t>disobey me</a:t>
            </a:r>
            <a:r>
              <a:rPr lang="en-US" sz="3600" b="1" dirty="0" smtClean="0">
                <a:solidFill>
                  <a:schemeClr val="bg1"/>
                </a:solidFill>
              </a:rPr>
              <a:t>, you will quickly </a:t>
            </a:r>
            <a:r>
              <a:rPr lang="en-US" sz="3600" b="1" u="sng" dirty="0" smtClean="0">
                <a:solidFill>
                  <a:schemeClr val="bg1"/>
                </a:solidFill>
              </a:rPr>
              <a:t>disappear from the land </a:t>
            </a:r>
            <a:r>
              <a:rPr lang="en-US" sz="3600" b="1" dirty="0" smtClean="0">
                <a:solidFill>
                  <a:schemeClr val="bg1"/>
                </a:solidFill>
              </a:rPr>
              <a:t>you are crossing the Jordan to occupy. You will live there only a short time; then you will be utterly destroyed. </a:t>
            </a:r>
            <a:r>
              <a:rPr lang="en-US" sz="3400" b="1" dirty="0" smtClean="0">
                <a:solidFill>
                  <a:schemeClr val="bg1"/>
                </a:solidFill>
              </a:rPr>
              <a:t>. </a:t>
            </a:r>
            <a:endParaRPr lang="en-US" sz="3400" b="1" dirty="0">
              <a:solidFill>
                <a:schemeClr val="bg1"/>
              </a:solidFill>
            </a:endParaRPr>
          </a:p>
        </p:txBody>
      </p:sp>
    </p:spTree>
    <p:extLst>
      <p:ext uri="{BB962C8B-B14F-4D97-AF65-F5344CB8AC3E}">
        <p14:creationId xmlns:p14="http://schemas.microsoft.com/office/powerpoint/2010/main" val="3964435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Rectangle 3"/>
          <p:cNvSpPr/>
          <p:nvPr/>
        </p:nvSpPr>
        <p:spPr>
          <a:xfrm>
            <a:off x="444500" y="177800"/>
            <a:ext cx="11239500" cy="6494085"/>
          </a:xfrm>
          <a:prstGeom prst="rect">
            <a:avLst/>
          </a:prstGeom>
        </p:spPr>
        <p:txBody>
          <a:bodyPr wrap="square">
            <a:spAutoFit/>
          </a:bodyPr>
          <a:lstStyle/>
          <a:p>
            <a:pPr algn="ctr"/>
            <a:r>
              <a:rPr lang="en-US" sz="3100" b="1" dirty="0" smtClean="0">
                <a:solidFill>
                  <a:schemeClr val="bg1"/>
                </a:solidFill>
              </a:rPr>
              <a:t> 27 </a:t>
            </a:r>
            <a:r>
              <a:rPr lang="en-US" sz="3200" b="1" dirty="0" smtClean="0">
                <a:solidFill>
                  <a:schemeClr val="bg1"/>
                </a:solidFill>
              </a:rPr>
              <a:t>For </a:t>
            </a:r>
            <a:r>
              <a:rPr lang="en-US" sz="3200" b="1" dirty="0">
                <a:solidFill>
                  <a:schemeClr val="bg1"/>
                </a:solidFill>
              </a:rPr>
              <a:t>the LORD </a:t>
            </a:r>
            <a:r>
              <a:rPr lang="en-US" sz="3200" b="1" u="sng" dirty="0">
                <a:solidFill>
                  <a:schemeClr val="bg1"/>
                </a:solidFill>
              </a:rPr>
              <a:t>will scatter you among the nations</a:t>
            </a:r>
            <a:r>
              <a:rPr lang="en-US" sz="3200" b="1" dirty="0">
                <a:solidFill>
                  <a:schemeClr val="bg1"/>
                </a:solidFill>
              </a:rPr>
              <a:t>, where only a few of you will survive. </a:t>
            </a:r>
            <a:br>
              <a:rPr lang="en-US" sz="3200" b="1" dirty="0">
                <a:solidFill>
                  <a:schemeClr val="bg1"/>
                </a:solidFill>
              </a:rPr>
            </a:br>
            <a:r>
              <a:rPr lang="en-US" sz="3200" b="1" baseline="30000" dirty="0">
                <a:solidFill>
                  <a:schemeClr val="bg1"/>
                </a:solidFill>
              </a:rPr>
              <a:t>28 </a:t>
            </a:r>
            <a:r>
              <a:rPr lang="en-US" sz="3200" b="1" dirty="0">
                <a:solidFill>
                  <a:schemeClr val="bg1"/>
                </a:solidFill>
              </a:rPr>
              <a:t>There, in a foreign land, you will worship idols made from wood and stone, gods that neither see nor hear nor eat nor smell. </a:t>
            </a:r>
            <a:br>
              <a:rPr lang="en-US" sz="3200" b="1" dirty="0">
                <a:solidFill>
                  <a:schemeClr val="bg1"/>
                </a:solidFill>
              </a:rPr>
            </a:br>
            <a:r>
              <a:rPr lang="en-US" sz="3200" b="1" baseline="30000" dirty="0">
                <a:solidFill>
                  <a:schemeClr val="bg1"/>
                </a:solidFill>
              </a:rPr>
              <a:t>29 </a:t>
            </a:r>
            <a:r>
              <a:rPr lang="en-US" sz="3200" b="1" u="sng" dirty="0">
                <a:solidFill>
                  <a:schemeClr val="bg1"/>
                </a:solidFill>
              </a:rPr>
              <a:t>From there you will search again for the LORD your God. And if you search for him with all your heart and soul, you will find him</a:t>
            </a:r>
            <a:r>
              <a:rPr lang="en-US" sz="3200" b="1" dirty="0">
                <a:solidFill>
                  <a:schemeClr val="bg1"/>
                </a:solidFill>
              </a:rPr>
              <a:t>. </a:t>
            </a:r>
            <a:br>
              <a:rPr lang="en-US" sz="3200" b="1" dirty="0">
                <a:solidFill>
                  <a:schemeClr val="bg1"/>
                </a:solidFill>
              </a:rPr>
            </a:br>
            <a:r>
              <a:rPr lang="en-US" sz="3200" b="1" baseline="30000" dirty="0">
                <a:solidFill>
                  <a:schemeClr val="bg1"/>
                </a:solidFill>
              </a:rPr>
              <a:t>30 </a:t>
            </a:r>
            <a:r>
              <a:rPr lang="en-US" sz="3200" b="1" dirty="0">
                <a:solidFill>
                  <a:schemeClr val="bg1"/>
                </a:solidFill>
              </a:rPr>
              <a:t>"When those bitter days have come upon you far in the future, you will finally return to the LORD your God and </a:t>
            </a:r>
            <a:r>
              <a:rPr lang="en-US" sz="3200" b="1" u="sng" dirty="0">
                <a:solidFill>
                  <a:schemeClr val="bg1"/>
                </a:solidFill>
              </a:rPr>
              <a:t>listen to what he tells you. </a:t>
            </a:r>
            <a:r>
              <a:rPr lang="en-US" sz="3200" b="1" dirty="0">
                <a:solidFill>
                  <a:schemeClr val="bg1"/>
                </a:solidFill>
              </a:rPr>
              <a:t/>
            </a:r>
            <a:br>
              <a:rPr lang="en-US" sz="3200" b="1" dirty="0">
                <a:solidFill>
                  <a:schemeClr val="bg1"/>
                </a:solidFill>
              </a:rPr>
            </a:br>
            <a:r>
              <a:rPr lang="en-US" sz="3200" b="1" baseline="30000" dirty="0">
                <a:solidFill>
                  <a:schemeClr val="bg1"/>
                </a:solidFill>
              </a:rPr>
              <a:t>31 </a:t>
            </a:r>
            <a:r>
              <a:rPr lang="en-US" sz="3200" b="1" dirty="0">
                <a:solidFill>
                  <a:schemeClr val="bg1"/>
                </a:solidFill>
              </a:rPr>
              <a:t>For the LORD your God is merciful—he will not abandon you or destroy you or forget the solemn covenant he made with your ancestors. </a:t>
            </a:r>
            <a:endParaRPr lang="en-US" sz="3200" dirty="0"/>
          </a:p>
        </p:txBody>
      </p:sp>
    </p:spTree>
    <p:extLst>
      <p:ext uri="{BB962C8B-B14F-4D97-AF65-F5344CB8AC3E}">
        <p14:creationId xmlns:p14="http://schemas.microsoft.com/office/powerpoint/2010/main" val="3612054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685800" y="239236"/>
            <a:ext cx="11201400" cy="1569660"/>
          </a:xfrm>
          <a:prstGeom prst="rect">
            <a:avLst/>
          </a:prstGeom>
        </p:spPr>
        <p:txBody>
          <a:bodyPr wrap="square">
            <a:spAutoFit/>
          </a:bodyPr>
          <a:lstStyle/>
          <a:p>
            <a:r>
              <a:rPr lang="en-US" sz="3200" b="1" u="sng" dirty="0">
                <a:solidFill>
                  <a:schemeClr val="bg1"/>
                </a:solidFill>
              </a:rPr>
              <a:t>Lastly, Nehemiah made a very practical request of the </a:t>
            </a:r>
            <a:r>
              <a:rPr lang="en-US" sz="3200" b="1" u="sng" cap="small" dirty="0">
                <a:solidFill>
                  <a:schemeClr val="bg1"/>
                </a:solidFill>
              </a:rPr>
              <a:t>Lord</a:t>
            </a:r>
            <a:r>
              <a:rPr lang="en-US" sz="3200" b="1" u="sng" dirty="0">
                <a:solidFill>
                  <a:schemeClr val="bg1"/>
                </a:solidFill>
              </a:rPr>
              <a:t>. He asked the </a:t>
            </a:r>
            <a:r>
              <a:rPr lang="en-US" sz="3200" b="1" u="sng" cap="small" dirty="0">
                <a:solidFill>
                  <a:schemeClr val="bg1"/>
                </a:solidFill>
              </a:rPr>
              <a:t>Lord</a:t>
            </a:r>
            <a:r>
              <a:rPr lang="en-US" sz="3200" b="1" u="sng" dirty="0">
                <a:solidFill>
                  <a:schemeClr val="bg1"/>
                </a:solidFill>
              </a:rPr>
              <a:t> to make an opportunity for him to approach the king because he wanted to request the king’s </a:t>
            </a:r>
            <a:r>
              <a:rPr lang="en-US" sz="3200" b="1" u="sng" dirty="0" smtClean="0">
                <a:solidFill>
                  <a:schemeClr val="bg1"/>
                </a:solidFill>
              </a:rPr>
              <a:t>help</a:t>
            </a:r>
            <a:r>
              <a:rPr lang="en-US" sz="2800" b="1" u="sng" dirty="0" smtClean="0">
                <a:solidFill>
                  <a:schemeClr val="bg1"/>
                </a:solidFill>
              </a:rPr>
              <a:t>.</a:t>
            </a:r>
            <a:endParaRPr lang="en-US" sz="2800" b="1" u="sng" dirty="0">
              <a:solidFill>
                <a:schemeClr val="bg1"/>
              </a:solidFill>
            </a:endParaRPr>
          </a:p>
        </p:txBody>
      </p:sp>
      <p:sp>
        <p:nvSpPr>
          <p:cNvPr id="4" name="Rectangle 3"/>
          <p:cNvSpPr/>
          <p:nvPr/>
        </p:nvSpPr>
        <p:spPr>
          <a:xfrm>
            <a:off x="1320800" y="2146638"/>
            <a:ext cx="9410700" cy="4401205"/>
          </a:xfrm>
          <a:prstGeom prst="rect">
            <a:avLst/>
          </a:prstGeom>
        </p:spPr>
        <p:txBody>
          <a:bodyPr wrap="square">
            <a:spAutoFit/>
          </a:bodyPr>
          <a:lstStyle/>
          <a:p>
            <a:pPr algn="ctr"/>
            <a:r>
              <a:rPr lang="en-US" sz="4000" b="1" dirty="0">
                <a:solidFill>
                  <a:schemeClr val="bg1"/>
                </a:solidFill>
              </a:rPr>
              <a:t>Nehemiah 1:11 </a:t>
            </a:r>
            <a:r>
              <a:rPr lang="en-US" sz="4000" b="1" dirty="0" smtClean="0">
                <a:solidFill>
                  <a:schemeClr val="bg1"/>
                </a:solidFill>
              </a:rPr>
              <a:t> </a:t>
            </a:r>
            <a:r>
              <a:rPr lang="en-US" sz="4000" b="1" dirty="0">
                <a:solidFill>
                  <a:schemeClr val="bg1"/>
                </a:solidFill>
              </a:rPr>
              <a:t/>
            </a:r>
            <a:br>
              <a:rPr lang="en-US" sz="4000" b="1" dirty="0">
                <a:solidFill>
                  <a:schemeClr val="bg1"/>
                </a:solidFill>
              </a:rPr>
            </a:br>
            <a:r>
              <a:rPr lang="en-US" sz="4000" b="1" baseline="30000" dirty="0" smtClean="0">
                <a:solidFill>
                  <a:schemeClr val="bg1"/>
                </a:solidFill>
              </a:rPr>
              <a:t> </a:t>
            </a:r>
            <a:r>
              <a:rPr lang="en-US" sz="4000" b="1" dirty="0">
                <a:solidFill>
                  <a:schemeClr val="bg1"/>
                </a:solidFill>
              </a:rPr>
              <a:t>O Lord, please hear my prayer! Listen to the prayers of those of us who delight in honoring you. Please </a:t>
            </a:r>
            <a:r>
              <a:rPr lang="en-US" sz="4000" b="1" u="sng" dirty="0">
                <a:solidFill>
                  <a:schemeClr val="bg1"/>
                </a:solidFill>
              </a:rPr>
              <a:t>grant me success now as I go to ask the king for a great favor</a:t>
            </a:r>
            <a:r>
              <a:rPr lang="en-US" sz="4000" b="1" dirty="0">
                <a:solidFill>
                  <a:schemeClr val="bg1"/>
                </a:solidFill>
              </a:rPr>
              <a:t>. Put it into </a:t>
            </a:r>
            <a:r>
              <a:rPr lang="en-US" sz="4000" b="1" u="sng" dirty="0">
                <a:solidFill>
                  <a:schemeClr val="bg1"/>
                </a:solidFill>
              </a:rPr>
              <a:t>his heart to be kind to me</a:t>
            </a:r>
            <a:r>
              <a:rPr lang="en-US" sz="4000" b="1" dirty="0">
                <a:solidFill>
                  <a:schemeClr val="bg1"/>
                </a:solidFill>
              </a:rPr>
              <a:t>." In those days I was the king's cup-bearer. </a:t>
            </a:r>
            <a:endParaRPr lang="en-US" dirty="0"/>
          </a:p>
        </p:txBody>
      </p:sp>
    </p:spTree>
    <p:extLst>
      <p:ext uri="{BB962C8B-B14F-4D97-AF65-F5344CB8AC3E}">
        <p14:creationId xmlns:p14="http://schemas.microsoft.com/office/powerpoint/2010/main" val="209010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1244600" y="1076167"/>
            <a:ext cx="9448800" cy="2616101"/>
          </a:xfrm>
          <a:prstGeom prst="rect">
            <a:avLst/>
          </a:prstGeom>
        </p:spPr>
        <p:txBody>
          <a:bodyPr wrap="square">
            <a:spAutoFit/>
          </a:bodyPr>
          <a:lstStyle/>
          <a:p>
            <a:pPr algn="ctr"/>
            <a:r>
              <a:rPr lang="en-US" sz="3200" b="1" dirty="0">
                <a:solidFill>
                  <a:schemeClr val="bg1"/>
                </a:solidFill>
              </a:rPr>
              <a:t>Hebrews 7:25 </a:t>
            </a:r>
            <a:r>
              <a:rPr lang="en-US" sz="3200" b="1" dirty="0" smtClean="0">
                <a:solidFill>
                  <a:schemeClr val="bg1"/>
                </a:solidFill>
              </a:rPr>
              <a:t> </a:t>
            </a:r>
            <a:r>
              <a:rPr lang="en-US" sz="3200" b="1" dirty="0">
                <a:solidFill>
                  <a:schemeClr val="bg1"/>
                </a:solidFill>
              </a:rPr>
              <a:t/>
            </a:r>
            <a:br>
              <a:rPr lang="en-US" sz="3200" b="1" dirty="0">
                <a:solidFill>
                  <a:schemeClr val="bg1"/>
                </a:solidFill>
              </a:rPr>
            </a:br>
            <a:r>
              <a:rPr lang="en-US" sz="3200" b="1" baseline="30000" dirty="0">
                <a:solidFill>
                  <a:schemeClr val="bg1"/>
                </a:solidFill>
              </a:rPr>
              <a:t>25 </a:t>
            </a:r>
            <a:r>
              <a:rPr lang="en-US" sz="3200" b="1" dirty="0">
                <a:solidFill>
                  <a:schemeClr val="bg1"/>
                </a:solidFill>
              </a:rPr>
              <a:t>Therefore </a:t>
            </a:r>
            <a:r>
              <a:rPr lang="en-US" sz="3200" b="1" dirty="0" smtClean="0">
                <a:solidFill>
                  <a:schemeClr val="bg1"/>
                </a:solidFill>
              </a:rPr>
              <a:t>Christ </a:t>
            </a:r>
            <a:r>
              <a:rPr lang="en-US" sz="3200" b="1" dirty="0">
                <a:solidFill>
                  <a:schemeClr val="bg1"/>
                </a:solidFill>
              </a:rPr>
              <a:t>is able to save completely those who come to God through him, because </a:t>
            </a:r>
            <a:r>
              <a:rPr lang="en-US" sz="3200" b="1" u="sng" dirty="0">
                <a:solidFill>
                  <a:schemeClr val="bg1"/>
                </a:solidFill>
              </a:rPr>
              <a:t>he always lives to intercede for them. </a:t>
            </a:r>
            <a:r>
              <a:rPr lang="en-US" sz="3200" dirty="0"/>
              <a:t/>
            </a:r>
            <a:br>
              <a:rPr lang="en-US" sz="3200" dirty="0"/>
            </a:br>
            <a:r>
              <a:rPr lang="en-US" dirty="0"/>
              <a:t/>
            </a:r>
            <a:br>
              <a:rPr lang="en-US" dirty="0"/>
            </a:br>
            <a:endParaRPr lang="en-US" dirty="0"/>
          </a:p>
        </p:txBody>
      </p:sp>
      <p:sp>
        <p:nvSpPr>
          <p:cNvPr id="4" name="Rectangle 3"/>
          <p:cNvSpPr/>
          <p:nvPr/>
        </p:nvSpPr>
        <p:spPr>
          <a:xfrm>
            <a:off x="1511300" y="3742205"/>
            <a:ext cx="9182100" cy="2616101"/>
          </a:xfrm>
          <a:prstGeom prst="rect">
            <a:avLst/>
          </a:prstGeom>
        </p:spPr>
        <p:txBody>
          <a:bodyPr wrap="square">
            <a:spAutoFit/>
          </a:bodyPr>
          <a:lstStyle/>
          <a:p>
            <a:pPr algn="ctr"/>
            <a:r>
              <a:rPr lang="en-US" sz="3200" b="1" dirty="0">
                <a:solidFill>
                  <a:schemeClr val="bg1"/>
                </a:solidFill>
              </a:rPr>
              <a:t>Romans 8:34 </a:t>
            </a:r>
            <a:br>
              <a:rPr lang="en-US" sz="3200" b="1" dirty="0">
                <a:solidFill>
                  <a:schemeClr val="bg1"/>
                </a:solidFill>
              </a:rPr>
            </a:br>
            <a:r>
              <a:rPr lang="en-US" sz="3200" b="1" baseline="30000" dirty="0">
                <a:solidFill>
                  <a:schemeClr val="bg1"/>
                </a:solidFill>
              </a:rPr>
              <a:t>34 </a:t>
            </a:r>
            <a:r>
              <a:rPr lang="en-US" sz="3200" b="1" dirty="0">
                <a:solidFill>
                  <a:schemeClr val="bg1"/>
                </a:solidFill>
              </a:rPr>
              <a:t>Who is he that condemns? Christ Jesus, who died--more than that, who was raised to life--</a:t>
            </a:r>
            <a:r>
              <a:rPr lang="en-US" sz="3200" b="1" u="sng" dirty="0">
                <a:solidFill>
                  <a:schemeClr val="bg1"/>
                </a:solidFill>
              </a:rPr>
              <a:t>is at the right hand of God and is also interceding for us</a:t>
            </a:r>
            <a:r>
              <a:rPr lang="en-US" sz="3200" b="1" dirty="0">
                <a:solidFill>
                  <a:schemeClr val="bg1"/>
                </a:solidFill>
              </a:rPr>
              <a:t>. </a:t>
            </a:r>
            <a:r>
              <a:rPr lang="en-US" dirty="0"/>
              <a:t/>
            </a:r>
            <a:br>
              <a:rPr lang="en-US" dirty="0"/>
            </a:br>
            <a:r>
              <a:rPr lang="en-US" dirty="0"/>
              <a:t/>
            </a:r>
            <a:br>
              <a:rPr lang="en-US" dirty="0"/>
            </a:br>
            <a:endParaRPr lang="en-US" dirty="0"/>
          </a:p>
        </p:txBody>
      </p:sp>
      <p:sp>
        <p:nvSpPr>
          <p:cNvPr id="5" name="Rectangle 4"/>
          <p:cNvSpPr/>
          <p:nvPr/>
        </p:nvSpPr>
        <p:spPr>
          <a:xfrm>
            <a:off x="965200" y="226011"/>
            <a:ext cx="10401300" cy="800219"/>
          </a:xfrm>
          <a:prstGeom prst="rect">
            <a:avLst/>
          </a:prstGeom>
        </p:spPr>
        <p:txBody>
          <a:bodyPr wrap="square">
            <a:spAutoFit/>
          </a:bodyPr>
          <a:lstStyle/>
          <a:p>
            <a:pPr algn="ctr"/>
            <a:r>
              <a:rPr lang="en-US" sz="2800" b="1" u="sng" dirty="0" smtClean="0">
                <a:solidFill>
                  <a:schemeClr val="bg1"/>
                </a:solidFill>
              </a:rPr>
              <a:t>Nehemiah illustrated Christ’s intercession</a:t>
            </a:r>
            <a:r>
              <a:rPr lang="en-US" sz="2800" b="1" dirty="0" smtClean="0">
                <a:solidFill>
                  <a:schemeClr val="bg1"/>
                </a:solidFill>
              </a:rPr>
              <a:t>.</a:t>
            </a:r>
            <a:endParaRPr lang="en-US" sz="2800" b="1" dirty="0">
              <a:solidFill>
                <a:schemeClr val="bg1"/>
              </a:solidFill>
            </a:endParaRPr>
          </a:p>
          <a:p>
            <a:r>
              <a:rPr lang="en-US" dirty="0" smtClean="0"/>
              <a:t>.</a:t>
            </a:r>
            <a:endParaRPr lang="en-US" dirty="0"/>
          </a:p>
        </p:txBody>
      </p:sp>
    </p:spTree>
    <p:extLst>
      <p:ext uri="{BB962C8B-B14F-4D97-AF65-F5344CB8AC3E}">
        <p14:creationId xmlns:p14="http://schemas.microsoft.com/office/powerpoint/2010/main" val="30985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eragon.com/00/itz/06/SolomonsRegional-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0"/>
            <a:ext cx="12191999" cy="603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87600" y="177800"/>
            <a:ext cx="6616700" cy="523220"/>
          </a:xfrm>
          <a:prstGeom prst="rect">
            <a:avLst/>
          </a:prstGeom>
          <a:noFill/>
        </p:spPr>
        <p:txBody>
          <a:bodyPr wrap="square" rtlCol="0">
            <a:spAutoFit/>
          </a:bodyPr>
          <a:lstStyle/>
          <a:p>
            <a:pPr algn="ctr"/>
            <a:r>
              <a:rPr lang="en-US" sz="2800" dirty="0" smtClean="0">
                <a:latin typeface="Arial Black" panose="020B0A04020102020204" pitchFamily="34" charset="0"/>
              </a:rPr>
              <a:t>Solomon’s Kingdom</a:t>
            </a:r>
            <a:endParaRPr lang="en-US" sz="2800" dirty="0">
              <a:latin typeface="Arial Black" panose="020B0A04020102020204" pitchFamily="34" charset="0"/>
            </a:endParaRPr>
          </a:p>
        </p:txBody>
      </p:sp>
    </p:spTree>
    <p:extLst>
      <p:ext uri="{BB962C8B-B14F-4D97-AF65-F5344CB8AC3E}">
        <p14:creationId xmlns:p14="http://schemas.microsoft.com/office/powerpoint/2010/main" val="3308120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slideplayer.com/18/6078134/slides/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228089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9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angle 1"/>
          <p:cNvSpPr/>
          <p:nvPr/>
        </p:nvSpPr>
        <p:spPr>
          <a:xfrm>
            <a:off x="850900" y="155139"/>
            <a:ext cx="10337800" cy="6186309"/>
          </a:xfrm>
          <a:prstGeom prst="rect">
            <a:avLst/>
          </a:prstGeom>
        </p:spPr>
        <p:txBody>
          <a:bodyPr wrap="square">
            <a:spAutoFit/>
          </a:bodyPr>
          <a:lstStyle/>
          <a:p>
            <a:pPr algn="ctr"/>
            <a:r>
              <a:rPr lang="en-US" sz="4400" b="1" dirty="0" smtClean="0">
                <a:solidFill>
                  <a:schemeClr val="bg1"/>
                </a:solidFill>
              </a:rPr>
              <a:t>Jeremiah 25:11-12  </a:t>
            </a:r>
            <a:br>
              <a:rPr lang="en-US" sz="4400" b="1" dirty="0" smtClean="0">
                <a:solidFill>
                  <a:schemeClr val="bg1"/>
                </a:solidFill>
              </a:rPr>
            </a:br>
            <a:r>
              <a:rPr lang="en-US" sz="4400" b="1" baseline="30000" dirty="0" smtClean="0">
                <a:solidFill>
                  <a:schemeClr val="bg1"/>
                </a:solidFill>
              </a:rPr>
              <a:t>11 </a:t>
            </a:r>
            <a:r>
              <a:rPr lang="en-US" sz="4400" b="1" dirty="0" smtClean="0">
                <a:solidFill>
                  <a:schemeClr val="bg1"/>
                </a:solidFill>
              </a:rPr>
              <a:t>This whole country will become a desolate wasteland, and these nations will serve the king of Babylon </a:t>
            </a:r>
            <a:r>
              <a:rPr lang="en-US" sz="4400" b="1" u="sng" dirty="0" smtClean="0">
                <a:solidFill>
                  <a:schemeClr val="bg1"/>
                </a:solidFill>
              </a:rPr>
              <a:t>seventy years. </a:t>
            </a:r>
            <a:r>
              <a:rPr lang="en-US" sz="4400" b="1" dirty="0" smtClean="0">
                <a:solidFill>
                  <a:schemeClr val="bg1"/>
                </a:solidFill>
              </a:rPr>
              <a:t/>
            </a:r>
            <a:br>
              <a:rPr lang="en-US" sz="4400" b="1" dirty="0" smtClean="0">
                <a:solidFill>
                  <a:schemeClr val="bg1"/>
                </a:solidFill>
              </a:rPr>
            </a:br>
            <a:r>
              <a:rPr lang="en-US" sz="4400" b="1" baseline="30000" dirty="0" smtClean="0">
                <a:solidFill>
                  <a:schemeClr val="bg1"/>
                </a:solidFill>
              </a:rPr>
              <a:t>12 </a:t>
            </a:r>
            <a:r>
              <a:rPr lang="en-US" sz="4400" b="1" dirty="0" smtClean="0">
                <a:solidFill>
                  <a:schemeClr val="bg1"/>
                </a:solidFill>
              </a:rPr>
              <a:t>"But when the </a:t>
            </a:r>
            <a:r>
              <a:rPr lang="en-US" sz="4400" b="1" u="sng" dirty="0" smtClean="0">
                <a:solidFill>
                  <a:schemeClr val="bg1"/>
                </a:solidFill>
              </a:rPr>
              <a:t>seventy years are fulfilled, </a:t>
            </a:r>
            <a:r>
              <a:rPr lang="en-US" sz="4400" b="1" dirty="0" smtClean="0">
                <a:solidFill>
                  <a:schemeClr val="bg1"/>
                </a:solidFill>
              </a:rPr>
              <a:t>I will punish the king of Babylon and his nation, the land of the Babylonians, for their guilt," declares the LORD, "and will make it desolate forever. </a:t>
            </a:r>
            <a:endParaRPr lang="en-US" sz="2400" b="1" dirty="0"/>
          </a:p>
        </p:txBody>
      </p:sp>
    </p:spTree>
    <p:extLst>
      <p:ext uri="{BB962C8B-B14F-4D97-AF65-F5344CB8AC3E}">
        <p14:creationId xmlns:p14="http://schemas.microsoft.com/office/powerpoint/2010/main" val="617837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p:cNvSpPr/>
          <p:nvPr/>
        </p:nvSpPr>
        <p:spPr>
          <a:xfrm>
            <a:off x="457200" y="227737"/>
            <a:ext cx="11290300" cy="5816977"/>
          </a:xfrm>
          <a:prstGeom prst="rect">
            <a:avLst/>
          </a:prstGeom>
        </p:spPr>
        <p:txBody>
          <a:bodyPr wrap="square">
            <a:spAutoFit/>
          </a:bodyPr>
          <a:lstStyle/>
          <a:p>
            <a:pPr algn="ctr"/>
            <a:r>
              <a:rPr lang="en-US" sz="5400" b="1" dirty="0">
                <a:solidFill>
                  <a:schemeClr val="bg1"/>
                </a:solidFill>
              </a:rPr>
              <a:t>Jeremiah 29:10 </a:t>
            </a:r>
          </a:p>
          <a:p>
            <a:pPr algn="ctr"/>
            <a:r>
              <a:rPr lang="en-US" sz="5400" b="1" baseline="30000" dirty="0" smtClean="0">
                <a:solidFill>
                  <a:schemeClr val="bg1"/>
                </a:solidFill>
              </a:rPr>
              <a:t>10 </a:t>
            </a:r>
            <a:r>
              <a:rPr lang="en-US" sz="5400" b="1" dirty="0">
                <a:solidFill>
                  <a:schemeClr val="bg1"/>
                </a:solidFill>
              </a:rPr>
              <a:t>This is what the LORD says: "When </a:t>
            </a:r>
            <a:r>
              <a:rPr lang="en-US" sz="5400" b="1" u="sng" dirty="0">
                <a:solidFill>
                  <a:schemeClr val="bg1"/>
                </a:solidFill>
              </a:rPr>
              <a:t>seventy years </a:t>
            </a:r>
            <a:r>
              <a:rPr lang="en-US" sz="5400" b="1" dirty="0">
                <a:solidFill>
                  <a:schemeClr val="bg1"/>
                </a:solidFill>
              </a:rPr>
              <a:t>are completed for Babylon, I will come to you and fulfill my gracious promise to bring you back to this place. </a:t>
            </a:r>
            <a:r>
              <a:rPr lang="en-US" sz="2400" dirty="0"/>
              <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2191171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7" name="Rectangle 6"/>
          <p:cNvSpPr/>
          <p:nvPr/>
        </p:nvSpPr>
        <p:spPr>
          <a:xfrm>
            <a:off x="939800" y="578654"/>
            <a:ext cx="10337800" cy="6001643"/>
          </a:xfrm>
          <a:prstGeom prst="rect">
            <a:avLst/>
          </a:prstGeom>
        </p:spPr>
        <p:txBody>
          <a:bodyPr wrap="square">
            <a:spAutoFit/>
          </a:bodyPr>
          <a:lstStyle/>
          <a:p>
            <a:r>
              <a:rPr lang="en-US" sz="4800" b="1" dirty="0" smtClean="0">
                <a:solidFill>
                  <a:schemeClr val="bg1"/>
                </a:solidFill>
              </a:rPr>
              <a:t>In 539 </a:t>
            </a:r>
            <a:r>
              <a:rPr lang="en-US" sz="4800" b="1" dirty="0" err="1" smtClean="0">
                <a:solidFill>
                  <a:schemeClr val="bg1"/>
                </a:solidFill>
              </a:rPr>
              <a:t>b.c.</a:t>
            </a:r>
            <a:r>
              <a:rPr lang="en-US" sz="4800" b="1" dirty="0" smtClean="0">
                <a:solidFill>
                  <a:schemeClr val="bg1"/>
                </a:solidFill>
              </a:rPr>
              <a:t>, the Persians and Medes under King Cyrus defeated the Babylonians in a fierce battle for world domination. Just as the prophet Daniel had predicted, the Babylonians were so soundly defeated that the capital Babylon opened its city gates to the Persians without a fight (Da.5:1-31). </a:t>
            </a:r>
          </a:p>
        </p:txBody>
      </p:sp>
    </p:spTree>
    <p:extLst>
      <p:ext uri="{BB962C8B-B14F-4D97-AF65-F5344CB8AC3E}">
        <p14:creationId xmlns:p14="http://schemas.microsoft.com/office/powerpoint/2010/main" val="1222808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7" name="Rectangle 6"/>
          <p:cNvSpPr/>
          <p:nvPr/>
        </p:nvSpPr>
        <p:spPr>
          <a:xfrm>
            <a:off x="673100" y="427385"/>
            <a:ext cx="11112500" cy="6001643"/>
          </a:xfrm>
          <a:prstGeom prst="rect">
            <a:avLst/>
          </a:prstGeom>
        </p:spPr>
        <p:txBody>
          <a:bodyPr wrap="square">
            <a:spAutoFit/>
          </a:bodyPr>
          <a:lstStyle/>
          <a:p>
            <a:r>
              <a:rPr lang="en-US" sz="4800" b="1" dirty="0" smtClean="0">
                <a:solidFill>
                  <a:schemeClr val="bg1"/>
                </a:solidFill>
              </a:rPr>
              <a:t>One year after his conquest of Babylon (538 </a:t>
            </a:r>
            <a:r>
              <a:rPr lang="en-US" sz="4800" b="1" dirty="0" err="1" smtClean="0">
                <a:solidFill>
                  <a:schemeClr val="bg1"/>
                </a:solidFill>
              </a:rPr>
              <a:t>b.c.</a:t>
            </a:r>
            <a:r>
              <a:rPr lang="en-US" sz="4800" b="1" dirty="0" smtClean="0">
                <a:solidFill>
                  <a:schemeClr val="bg1"/>
                </a:solidFill>
              </a:rPr>
              <a:t>), King Cyrus proclaimed himself as the </a:t>
            </a:r>
            <a:r>
              <a:rPr lang="en-US" sz="4800" b="1" i="1" u="sng" dirty="0" smtClean="0">
                <a:solidFill>
                  <a:schemeClr val="bg1"/>
                </a:solidFill>
              </a:rPr>
              <a:t>Liberator of the People</a:t>
            </a:r>
            <a:r>
              <a:rPr lang="en-US" sz="4800" b="1" dirty="0" smtClean="0">
                <a:solidFill>
                  <a:schemeClr val="bg1"/>
                </a:solidFill>
              </a:rPr>
              <a:t>. He allowed any exile who wished to return to his or her homeland to do so. Among those released were the Jews who had been taken captive at the fall of Jerusalem in 586 </a:t>
            </a:r>
            <a:r>
              <a:rPr lang="en-US" sz="4800" b="1" dirty="0" err="1" smtClean="0">
                <a:solidFill>
                  <a:schemeClr val="bg1"/>
                </a:solidFill>
              </a:rPr>
              <a:t>b.c.</a:t>
            </a:r>
            <a:endParaRPr lang="en-US" sz="4800" b="1" dirty="0">
              <a:solidFill>
                <a:schemeClr val="bg1"/>
              </a:solidFill>
            </a:endParaRPr>
          </a:p>
        </p:txBody>
      </p:sp>
    </p:spTree>
    <p:extLst>
      <p:ext uri="{BB962C8B-B14F-4D97-AF65-F5344CB8AC3E}">
        <p14:creationId xmlns:p14="http://schemas.microsoft.com/office/powerpoint/2010/main" val="3756895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822</Words>
  <Application>Microsoft Office PowerPoint</Application>
  <PresentationFormat>Widescreen</PresentationFormat>
  <Paragraphs>83</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carrion</dc:creator>
  <cp:lastModifiedBy>peter carrion</cp:lastModifiedBy>
  <cp:revision>88</cp:revision>
  <dcterms:created xsi:type="dcterms:W3CDTF">2016-02-01T22:20:11Z</dcterms:created>
  <dcterms:modified xsi:type="dcterms:W3CDTF">2016-03-14T09:24:24Z</dcterms:modified>
</cp:coreProperties>
</file>