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5" r:id="rId2"/>
  </p:sldMasterIdLst>
  <p:notesMasterIdLst>
    <p:notesMasterId r:id="rId22"/>
  </p:notesMasterIdLst>
  <p:handoutMasterIdLst>
    <p:handoutMasterId r:id="rId23"/>
  </p:handoutMasterIdLst>
  <p:sldIdLst>
    <p:sldId id="260" r:id="rId3"/>
    <p:sldId id="261" r:id="rId4"/>
    <p:sldId id="262" r:id="rId5"/>
    <p:sldId id="273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4" r:id="rId14"/>
    <p:sldId id="270" r:id="rId15"/>
    <p:sldId id="271" r:id="rId16"/>
    <p:sldId id="275" r:id="rId17"/>
    <p:sldId id="276" r:id="rId18"/>
    <p:sldId id="277" r:id="rId19"/>
    <p:sldId id="278" r:id="rId20"/>
    <p:sldId id="280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0" d="100"/>
          <a:sy n="60" d="100"/>
        </p:scale>
        <p:origin x="422" y="72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3/20/2016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3/20/2016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Nehemiah+2&amp;version=NLT#fen-NLT-12297d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rcconline.org/uploads/NehemiahBuiltWall480x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5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5212" y="0"/>
            <a:ext cx="4127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Nehemiah Chapter 2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6212" y="914400"/>
            <a:ext cx="1021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baseline="30000" dirty="0">
                <a:latin typeface="Calibri" panose="020F0502020204030204" pitchFamily="34" charset="0"/>
              </a:rPr>
              <a:t>9 </a:t>
            </a:r>
            <a:r>
              <a:rPr lang="en-US" sz="4000" b="1" dirty="0">
                <a:latin typeface="Calibri" panose="020F0502020204030204" pitchFamily="34" charset="0"/>
              </a:rPr>
              <a:t>When I came to the governors of the province west of the Euphrates River, I delivered the king’s letters to them. The king, I should add, had sent along army officers and </a:t>
            </a:r>
            <a:r>
              <a:rPr lang="en-US" sz="4000" b="1" dirty="0" smtClean="0">
                <a:latin typeface="Calibri" panose="020F0502020204030204" pitchFamily="34" charset="0"/>
              </a:rPr>
              <a:t>horsemen</a:t>
            </a:r>
            <a:r>
              <a:rPr lang="en-US" sz="4000" b="1" baseline="30000" dirty="0"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latin typeface="Calibri" panose="020F0502020204030204" pitchFamily="34" charset="0"/>
              </a:rPr>
              <a:t>to </a:t>
            </a:r>
            <a:r>
              <a:rPr lang="en-US" sz="4000" b="1" dirty="0">
                <a:latin typeface="Calibri" panose="020F0502020204030204" pitchFamily="34" charset="0"/>
              </a:rPr>
              <a:t>protect me. </a:t>
            </a:r>
            <a:r>
              <a:rPr lang="en-US" sz="4000" b="1" baseline="30000" dirty="0">
                <a:latin typeface="Calibri" panose="020F0502020204030204" pitchFamily="34" charset="0"/>
              </a:rPr>
              <a:t>10 </a:t>
            </a:r>
            <a:r>
              <a:rPr lang="en-US" sz="4000" b="1" dirty="0">
                <a:latin typeface="Calibri" panose="020F0502020204030204" pitchFamily="34" charset="0"/>
              </a:rPr>
              <a:t>But when </a:t>
            </a:r>
            <a:r>
              <a:rPr lang="en-US" sz="4000" b="1" u="sng" dirty="0" err="1">
                <a:latin typeface="Calibri" panose="020F0502020204030204" pitchFamily="34" charset="0"/>
              </a:rPr>
              <a:t>Sanballat</a:t>
            </a:r>
            <a:r>
              <a:rPr lang="en-US" sz="4000" b="1" u="sng" dirty="0">
                <a:latin typeface="Calibri" panose="020F0502020204030204" pitchFamily="34" charset="0"/>
              </a:rPr>
              <a:t> </a:t>
            </a:r>
            <a:r>
              <a:rPr lang="en-US" sz="4000" b="1" dirty="0">
                <a:latin typeface="Calibri" panose="020F0502020204030204" pitchFamily="34" charset="0"/>
              </a:rPr>
              <a:t>the </a:t>
            </a:r>
            <a:r>
              <a:rPr lang="en-US" sz="4000" b="1" dirty="0" err="1">
                <a:latin typeface="Calibri" panose="020F0502020204030204" pitchFamily="34" charset="0"/>
              </a:rPr>
              <a:t>Horonite</a:t>
            </a:r>
            <a:r>
              <a:rPr lang="en-US" sz="4000" b="1" dirty="0">
                <a:latin typeface="Calibri" panose="020F0502020204030204" pitchFamily="34" charset="0"/>
              </a:rPr>
              <a:t> and </a:t>
            </a:r>
            <a:r>
              <a:rPr lang="en-US" sz="4000" b="1" u="sng" dirty="0" err="1">
                <a:latin typeface="Calibri" panose="020F0502020204030204" pitchFamily="34" charset="0"/>
              </a:rPr>
              <a:t>Tobiah</a:t>
            </a:r>
            <a:r>
              <a:rPr lang="en-US" sz="4000" b="1" dirty="0">
                <a:latin typeface="Calibri" panose="020F0502020204030204" pitchFamily="34" charset="0"/>
              </a:rPr>
              <a:t> the Ammonite official heard of my arrival, </a:t>
            </a:r>
            <a:r>
              <a:rPr lang="en-US" sz="4000" b="1" u="sng" dirty="0">
                <a:latin typeface="Calibri" panose="020F0502020204030204" pitchFamily="34" charset="0"/>
              </a:rPr>
              <a:t>they were very displeased that someone had come to help the people of Israel.</a:t>
            </a:r>
          </a:p>
        </p:txBody>
      </p:sp>
    </p:spTree>
    <p:extLst>
      <p:ext uri="{BB962C8B-B14F-4D97-AF65-F5344CB8AC3E}">
        <p14:creationId xmlns:p14="http://schemas.microsoft.com/office/powerpoint/2010/main" val="322888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3112" y="838200"/>
            <a:ext cx="518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solidFill>
                  <a:prstClr val="white"/>
                </a:solidFill>
                <a:latin typeface="Calibri" panose="020F0502020204030204" pitchFamily="34" charset="0"/>
              </a:rPr>
              <a:t>Sanballat</a:t>
            </a:r>
            <a:r>
              <a:rPr lang="en-US" sz="44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 &amp; </a:t>
            </a:r>
            <a:r>
              <a:rPr lang="en-US" sz="4400" b="1" dirty="0" err="1" smtClean="0">
                <a:solidFill>
                  <a:prstClr val="white"/>
                </a:solidFill>
                <a:latin typeface="Calibri" panose="020F0502020204030204" pitchFamily="34" charset="0"/>
              </a:rPr>
              <a:t>Tobiah</a:t>
            </a:r>
            <a:endParaRPr lang="en-US" sz="44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12" y="1752600"/>
            <a:ext cx="7391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orepent.com/wp-content/uploads/posts16/nehemiah-insp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1295400"/>
            <a:ext cx="9525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60584" y="228600"/>
            <a:ext cx="80962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>
                <a:latin typeface="Calibri" panose="020F0502020204030204" pitchFamily="34" charset="0"/>
              </a:rPr>
              <a:t>Nehemiah Inspects Jerusalem’s </a:t>
            </a:r>
            <a:r>
              <a:rPr lang="en-US" sz="4000" b="1" u="sng" dirty="0" smtClean="0">
                <a:latin typeface="Calibri" panose="020F0502020204030204" pitchFamily="34" charset="0"/>
              </a:rPr>
              <a:t>Walls</a:t>
            </a:r>
            <a:endParaRPr lang="en-US" sz="4000" b="1" i="0" u="sng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5212" y="0"/>
            <a:ext cx="4127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Nehemiah Chapter 2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0012" y="1143000"/>
            <a:ext cx="9906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baseline="30000" dirty="0" smtClean="0">
                <a:latin typeface="Calibri" panose="020F0502020204030204" pitchFamily="34" charset="0"/>
              </a:rPr>
              <a:t>11</a:t>
            </a:r>
            <a:r>
              <a:rPr lang="en-US" sz="3600" b="1" baseline="30000" dirty="0">
                <a:latin typeface="Calibri" panose="020F0502020204030204" pitchFamily="34" charset="0"/>
              </a:rPr>
              <a:t> </a:t>
            </a:r>
            <a:r>
              <a:rPr lang="en-US" sz="3600" b="1" dirty="0">
                <a:latin typeface="Calibri" panose="020F0502020204030204" pitchFamily="34" charset="0"/>
              </a:rPr>
              <a:t>So I arrived in Jerusalem. Three days later, </a:t>
            </a:r>
            <a:r>
              <a:rPr lang="en-US" sz="3600" b="1" baseline="30000" dirty="0">
                <a:latin typeface="Calibri" panose="020F0502020204030204" pitchFamily="34" charset="0"/>
              </a:rPr>
              <a:t>12 </a:t>
            </a:r>
            <a:r>
              <a:rPr lang="en-US" sz="3600" b="1" dirty="0">
                <a:latin typeface="Calibri" panose="020F0502020204030204" pitchFamily="34" charset="0"/>
              </a:rPr>
              <a:t>I slipped out during the night, taking only a few others with me. </a:t>
            </a:r>
            <a:r>
              <a:rPr lang="en-US" sz="3600" b="1" u="sng" dirty="0">
                <a:latin typeface="Calibri" panose="020F0502020204030204" pitchFamily="34" charset="0"/>
              </a:rPr>
              <a:t>I had not told anyone about the plans God had put in my heart for Jerusalem</a:t>
            </a:r>
            <a:r>
              <a:rPr lang="en-US" sz="3600" b="1" dirty="0">
                <a:latin typeface="Calibri" panose="020F0502020204030204" pitchFamily="34" charset="0"/>
              </a:rPr>
              <a:t>. We took no pack animals with us except the donkey I was riding. </a:t>
            </a:r>
            <a:r>
              <a:rPr lang="en-US" sz="3600" b="1" baseline="30000" dirty="0">
                <a:latin typeface="Calibri" panose="020F0502020204030204" pitchFamily="34" charset="0"/>
              </a:rPr>
              <a:t>13 </a:t>
            </a:r>
            <a:r>
              <a:rPr lang="en-US" sz="3600" b="1" dirty="0">
                <a:latin typeface="Calibri" panose="020F0502020204030204" pitchFamily="34" charset="0"/>
              </a:rPr>
              <a:t>After dark I went out through the </a:t>
            </a:r>
            <a:r>
              <a:rPr lang="en-US" sz="3600" b="1" u="sng" dirty="0">
                <a:latin typeface="Calibri" panose="020F0502020204030204" pitchFamily="34" charset="0"/>
              </a:rPr>
              <a:t>Valley Gate</a:t>
            </a:r>
            <a:r>
              <a:rPr lang="en-US" sz="3600" b="1" dirty="0">
                <a:latin typeface="Calibri" panose="020F0502020204030204" pitchFamily="34" charset="0"/>
              </a:rPr>
              <a:t>, past the </a:t>
            </a:r>
            <a:r>
              <a:rPr lang="en-US" sz="3600" b="1" u="sng" dirty="0">
                <a:latin typeface="Calibri" panose="020F0502020204030204" pitchFamily="34" charset="0"/>
              </a:rPr>
              <a:t>Jackal’s Well</a:t>
            </a:r>
            <a:r>
              <a:rPr lang="en-US" sz="3600" b="1" dirty="0">
                <a:latin typeface="Calibri" panose="020F0502020204030204" pitchFamily="34" charset="0"/>
              </a:rPr>
              <a:t>,</a:t>
            </a:r>
            <a:r>
              <a:rPr lang="en-US" sz="3600" b="1" baseline="30000" dirty="0">
                <a:latin typeface="Calibri" panose="020F0502020204030204" pitchFamily="34" charset="0"/>
              </a:rPr>
              <a:t>[</a:t>
            </a:r>
            <a:r>
              <a:rPr lang="en-US" sz="3600" b="1" baseline="30000" dirty="0">
                <a:latin typeface="Calibri" panose="020F0502020204030204" pitchFamily="34" charset="0"/>
                <a:hlinkClick r:id="rId2" tooltip="See footnote d"/>
              </a:rPr>
              <a:t>d</a:t>
            </a:r>
            <a:r>
              <a:rPr lang="en-US" sz="3600" b="1" baseline="30000" dirty="0">
                <a:latin typeface="Calibri" panose="020F0502020204030204" pitchFamily="34" charset="0"/>
              </a:rPr>
              <a:t>]</a:t>
            </a:r>
            <a:r>
              <a:rPr lang="en-US" sz="3600" b="1" dirty="0">
                <a:latin typeface="Calibri" panose="020F0502020204030204" pitchFamily="34" charset="0"/>
              </a:rPr>
              <a:t> and over to the </a:t>
            </a:r>
            <a:r>
              <a:rPr lang="en-US" sz="3600" b="1" u="sng" dirty="0">
                <a:latin typeface="Calibri" panose="020F0502020204030204" pitchFamily="34" charset="0"/>
              </a:rPr>
              <a:t>Dung Gate </a:t>
            </a:r>
            <a:r>
              <a:rPr lang="en-US" sz="3600" b="1" dirty="0">
                <a:latin typeface="Calibri" panose="020F0502020204030204" pitchFamily="34" charset="0"/>
              </a:rPr>
              <a:t>to inspect the broken walls and burned gates.</a:t>
            </a:r>
            <a:r>
              <a:rPr lang="en-US" sz="3200" b="1" dirty="0"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197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5212" y="0"/>
            <a:ext cx="4127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Nehemiah Chapter 2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2412" y="1524000"/>
            <a:ext cx="9372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baseline="30000" dirty="0">
                <a:latin typeface="Calibri" panose="020F0502020204030204" pitchFamily="34" charset="0"/>
              </a:rPr>
              <a:t>14 </a:t>
            </a:r>
            <a:r>
              <a:rPr lang="en-US" sz="4000" b="1" dirty="0">
                <a:latin typeface="Calibri" panose="020F0502020204030204" pitchFamily="34" charset="0"/>
              </a:rPr>
              <a:t>Then I went to the </a:t>
            </a:r>
            <a:r>
              <a:rPr lang="en-US" sz="4000" b="1" u="sng" dirty="0">
                <a:latin typeface="Calibri" panose="020F0502020204030204" pitchFamily="34" charset="0"/>
              </a:rPr>
              <a:t>Fountain Gate </a:t>
            </a:r>
            <a:r>
              <a:rPr lang="en-US" sz="4000" b="1" dirty="0">
                <a:latin typeface="Calibri" panose="020F0502020204030204" pitchFamily="34" charset="0"/>
              </a:rPr>
              <a:t>and to the King’s Pool, but my donkey couldn’t get through the rubble. </a:t>
            </a:r>
            <a:r>
              <a:rPr lang="en-US" sz="4000" b="1" baseline="30000" dirty="0">
                <a:latin typeface="Calibri" panose="020F0502020204030204" pitchFamily="34" charset="0"/>
              </a:rPr>
              <a:t>15 </a:t>
            </a:r>
            <a:r>
              <a:rPr lang="en-US" sz="4000" b="1" dirty="0">
                <a:latin typeface="Calibri" panose="020F0502020204030204" pitchFamily="34" charset="0"/>
              </a:rPr>
              <a:t>So, though it was still dark, I went up the </a:t>
            </a:r>
            <a:r>
              <a:rPr lang="en-US" sz="4000" b="1" dirty="0" err="1">
                <a:latin typeface="Calibri" panose="020F0502020204030204" pitchFamily="34" charset="0"/>
              </a:rPr>
              <a:t>Kidron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latin typeface="Calibri" panose="020F0502020204030204" pitchFamily="34" charset="0"/>
              </a:rPr>
              <a:t>Valley</a:t>
            </a:r>
            <a:r>
              <a:rPr lang="en-US" sz="4000" b="1" baseline="30000" dirty="0"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latin typeface="Calibri" panose="020F0502020204030204" pitchFamily="34" charset="0"/>
              </a:rPr>
              <a:t>instead</a:t>
            </a:r>
            <a:r>
              <a:rPr lang="en-US" sz="4000" b="1" dirty="0">
                <a:latin typeface="Calibri" panose="020F0502020204030204" pitchFamily="34" charset="0"/>
              </a:rPr>
              <a:t>, </a:t>
            </a:r>
            <a:r>
              <a:rPr lang="en-US" sz="4000" b="1" u="sng" dirty="0">
                <a:latin typeface="Calibri" panose="020F0502020204030204" pitchFamily="34" charset="0"/>
              </a:rPr>
              <a:t>inspecting</a:t>
            </a:r>
            <a:r>
              <a:rPr lang="en-US" sz="4000" b="1" dirty="0">
                <a:latin typeface="Calibri" panose="020F0502020204030204" pitchFamily="34" charset="0"/>
              </a:rPr>
              <a:t> the wall before I turned back and entered again at the Valley Gate.</a:t>
            </a:r>
          </a:p>
        </p:txBody>
      </p:sp>
    </p:spTree>
    <p:extLst>
      <p:ext uri="{BB962C8B-B14F-4D97-AF65-F5344CB8AC3E}">
        <p14:creationId xmlns:p14="http://schemas.microsoft.com/office/powerpoint/2010/main" val="394597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9012" y="1143000"/>
            <a:ext cx="10820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baseline="30000" dirty="0">
                <a:latin typeface="Calibri" panose="020F0502020204030204" pitchFamily="34" charset="0"/>
              </a:rPr>
              <a:t>16 </a:t>
            </a:r>
            <a:r>
              <a:rPr lang="en-US" sz="3800" b="1" dirty="0">
                <a:latin typeface="Calibri" panose="020F0502020204030204" pitchFamily="34" charset="0"/>
              </a:rPr>
              <a:t>The city officials did not know I had been out there or what I was doing, for </a:t>
            </a:r>
            <a:r>
              <a:rPr lang="en-US" sz="3800" b="1" u="sng" dirty="0">
                <a:latin typeface="Calibri" panose="020F0502020204030204" pitchFamily="34" charset="0"/>
              </a:rPr>
              <a:t>I had not yet said anything to anyone about my plans</a:t>
            </a:r>
            <a:r>
              <a:rPr lang="en-US" sz="3800" b="1" dirty="0">
                <a:latin typeface="Calibri" panose="020F0502020204030204" pitchFamily="34" charset="0"/>
              </a:rPr>
              <a:t>. I had not yet spoken to the Jewish leaders—the priests, the nobles, the officials, or anyone else in the administration. </a:t>
            </a:r>
            <a:r>
              <a:rPr lang="en-US" sz="3800" b="1" baseline="30000" dirty="0">
                <a:latin typeface="Calibri" panose="020F0502020204030204" pitchFamily="34" charset="0"/>
              </a:rPr>
              <a:t>17 </a:t>
            </a:r>
            <a:r>
              <a:rPr lang="en-US" sz="3800" b="1" dirty="0">
                <a:latin typeface="Calibri" panose="020F0502020204030204" pitchFamily="34" charset="0"/>
              </a:rPr>
              <a:t>But now I said to them, “</a:t>
            </a:r>
            <a:r>
              <a:rPr lang="en-US" sz="3800" b="1" u="sng" dirty="0">
                <a:latin typeface="Calibri" panose="020F0502020204030204" pitchFamily="34" charset="0"/>
              </a:rPr>
              <a:t>You know very well what trouble we are in</a:t>
            </a:r>
            <a:r>
              <a:rPr lang="en-US" sz="3800" b="1" dirty="0">
                <a:latin typeface="Calibri" panose="020F0502020204030204" pitchFamily="34" charset="0"/>
              </a:rPr>
              <a:t>. Jerusalem lies in ruins, and its gates have been destroyed by fire. </a:t>
            </a:r>
            <a:r>
              <a:rPr lang="en-US" sz="3800" b="1" u="sng" dirty="0">
                <a:latin typeface="Calibri" panose="020F0502020204030204" pitchFamily="34" charset="0"/>
              </a:rPr>
              <a:t>Let us rebuild the wall of Jerusalem and end this disgrace!”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3624" y="0"/>
            <a:ext cx="10229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u="sng" dirty="0">
                <a:solidFill>
                  <a:prstClr val="white"/>
                </a:solidFill>
                <a:latin typeface="Calibri" panose="020F0502020204030204" pitchFamily="34" charset="0"/>
              </a:rPr>
              <a:t>Nehemiah </a:t>
            </a:r>
            <a:r>
              <a:rPr lang="en-US" sz="3600" b="1" u="sng" dirty="0" smtClean="0">
                <a:solidFill>
                  <a:prstClr val="white"/>
                </a:solidFill>
                <a:latin typeface="Calibri" panose="020F0502020204030204" pitchFamily="34" charset="0"/>
              </a:rPr>
              <a:t>Encourages the People to rebuild the wall</a:t>
            </a:r>
            <a:endParaRPr lang="en-US" sz="3600" b="1" u="sng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3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8612" y="1143000"/>
            <a:ext cx="9296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baseline="30000" dirty="0">
                <a:latin typeface="Calibri" panose="020F0502020204030204" pitchFamily="34" charset="0"/>
              </a:rPr>
              <a:t>18 </a:t>
            </a:r>
            <a:r>
              <a:rPr lang="en-US" sz="4400" b="1" dirty="0">
                <a:latin typeface="Calibri" panose="020F0502020204030204" pitchFamily="34" charset="0"/>
              </a:rPr>
              <a:t>Then I told them about how the </a:t>
            </a:r>
            <a:r>
              <a:rPr lang="en-US" sz="4400" b="1" u="sng" dirty="0">
                <a:latin typeface="Calibri" panose="020F0502020204030204" pitchFamily="34" charset="0"/>
              </a:rPr>
              <a:t>gracious hand of God had been on me</a:t>
            </a:r>
            <a:r>
              <a:rPr lang="en-US" sz="4400" b="1" dirty="0">
                <a:latin typeface="Calibri" panose="020F0502020204030204" pitchFamily="34" charset="0"/>
              </a:rPr>
              <a:t>, and about my conversation with the king.</a:t>
            </a:r>
          </a:p>
          <a:p>
            <a:r>
              <a:rPr lang="en-US" sz="4400" b="1" dirty="0">
                <a:latin typeface="Calibri" panose="020F0502020204030204" pitchFamily="34" charset="0"/>
              </a:rPr>
              <a:t>They replied at once, “Yes, </a:t>
            </a:r>
            <a:r>
              <a:rPr lang="en-US" sz="4400" b="1" u="sng" dirty="0">
                <a:latin typeface="Calibri" panose="020F0502020204030204" pitchFamily="34" charset="0"/>
              </a:rPr>
              <a:t>let’s rebuild the wall!” So they began the good work</a:t>
            </a:r>
            <a:r>
              <a:rPr lang="en-US" sz="3600" b="1" u="sng" dirty="0">
                <a:latin typeface="Calibri" panose="020F0502020204030204" pitchFamily="34" charset="0"/>
              </a:rPr>
              <a:t>.</a:t>
            </a:r>
            <a:endParaRPr lang="en-US" sz="3600" b="1" i="0" u="sng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8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4812" y="1524000"/>
            <a:ext cx="8763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baseline="30000" dirty="0">
                <a:latin typeface="Calibri" panose="020F0502020204030204" pitchFamily="34" charset="0"/>
              </a:rPr>
              <a:t>19 </a:t>
            </a:r>
            <a:r>
              <a:rPr lang="en-US" sz="4400" b="1" dirty="0">
                <a:latin typeface="Calibri" panose="020F0502020204030204" pitchFamily="34" charset="0"/>
              </a:rPr>
              <a:t>But when </a:t>
            </a:r>
            <a:r>
              <a:rPr lang="en-US" sz="4400" b="1" dirty="0" err="1">
                <a:latin typeface="Calibri" panose="020F0502020204030204" pitchFamily="34" charset="0"/>
              </a:rPr>
              <a:t>Sanballat</a:t>
            </a:r>
            <a:r>
              <a:rPr lang="en-US" sz="4400" b="1" dirty="0">
                <a:latin typeface="Calibri" panose="020F0502020204030204" pitchFamily="34" charset="0"/>
              </a:rPr>
              <a:t>, </a:t>
            </a:r>
            <a:r>
              <a:rPr lang="en-US" sz="4400" b="1" dirty="0" err="1">
                <a:latin typeface="Calibri" panose="020F0502020204030204" pitchFamily="34" charset="0"/>
              </a:rPr>
              <a:t>Tobiah</a:t>
            </a:r>
            <a:r>
              <a:rPr lang="en-US" sz="4400" b="1" dirty="0">
                <a:latin typeface="Calibri" panose="020F0502020204030204" pitchFamily="34" charset="0"/>
              </a:rPr>
              <a:t>, and </a:t>
            </a:r>
            <a:r>
              <a:rPr lang="en-US" sz="4400" b="1" dirty="0" err="1">
                <a:latin typeface="Calibri" panose="020F0502020204030204" pitchFamily="34" charset="0"/>
              </a:rPr>
              <a:t>Geshem</a:t>
            </a:r>
            <a:r>
              <a:rPr lang="en-US" sz="4400" b="1" dirty="0">
                <a:latin typeface="Calibri" panose="020F0502020204030204" pitchFamily="34" charset="0"/>
              </a:rPr>
              <a:t> the Arab heard of our plan, they scoffed contemptuously. “What are you doing? Are you rebelling against the king?” they asked.</a:t>
            </a:r>
          </a:p>
        </p:txBody>
      </p:sp>
    </p:spTree>
    <p:extLst>
      <p:ext uri="{BB962C8B-B14F-4D97-AF65-F5344CB8AC3E}">
        <p14:creationId xmlns:p14="http://schemas.microsoft.com/office/powerpoint/2010/main" val="129274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012" y="1066800"/>
            <a:ext cx="8915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baseline="30000" dirty="0">
                <a:latin typeface="Calibri" panose="020F0502020204030204" pitchFamily="34" charset="0"/>
              </a:rPr>
              <a:t>20 </a:t>
            </a:r>
            <a:r>
              <a:rPr lang="en-US" sz="5400" b="1" dirty="0">
                <a:latin typeface="Calibri" panose="020F0502020204030204" pitchFamily="34" charset="0"/>
              </a:rPr>
              <a:t>I replied, “</a:t>
            </a:r>
            <a:r>
              <a:rPr lang="en-US" sz="5400" b="1" u="sng" dirty="0">
                <a:latin typeface="Calibri" panose="020F0502020204030204" pitchFamily="34" charset="0"/>
              </a:rPr>
              <a:t>The God of heaven will help us succeed</a:t>
            </a:r>
            <a:r>
              <a:rPr lang="en-US" sz="5400" b="1" dirty="0">
                <a:latin typeface="Calibri" panose="020F0502020204030204" pitchFamily="34" charset="0"/>
              </a:rPr>
              <a:t>. We, his servants, will </a:t>
            </a:r>
            <a:r>
              <a:rPr lang="en-US" sz="5400" b="1" u="sng" dirty="0">
                <a:latin typeface="Calibri" panose="020F0502020204030204" pitchFamily="34" charset="0"/>
              </a:rPr>
              <a:t>start rebuilding </a:t>
            </a:r>
            <a:r>
              <a:rPr lang="en-US" sz="5400" b="1" dirty="0">
                <a:latin typeface="Calibri" panose="020F0502020204030204" pitchFamily="34" charset="0"/>
              </a:rPr>
              <a:t>this wall. But you have no share, legal right, or historic claim in Jerusalem.”</a:t>
            </a:r>
          </a:p>
        </p:txBody>
      </p:sp>
    </p:spTree>
    <p:extLst>
      <p:ext uri="{BB962C8B-B14F-4D97-AF65-F5344CB8AC3E}">
        <p14:creationId xmlns:p14="http://schemas.microsoft.com/office/powerpoint/2010/main" val="82557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6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1412" y="1676400"/>
            <a:ext cx="9982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en-US" sz="4000" b="1" dirty="0" smtClean="0">
                <a:latin typeface="Calibri" panose="020F0502020204030204" pitchFamily="34" charset="0"/>
              </a:rPr>
              <a:t>Nehemiah’s </a:t>
            </a:r>
            <a:r>
              <a:rPr lang="en-US" sz="4000" b="1" dirty="0">
                <a:latin typeface="Calibri" panose="020F0502020204030204" pitchFamily="34" charset="0"/>
              </a:rPr>
              <a:t>royal commission to rebuild </a:t>
            </a:r>
            <a:r>
              <a:rPr lang="en-US" sz="4000" b="1" dirty="0" smtClean="0">
                <a:latin typeface="Calibri" panose="020F0502020204030204" pitchFamily="34" charset="0"/>
              </a:rPr>
              <a:t>    </a:t>
            </a:r>
          </a:p>
          <a:p>
            <a:pPr algn="ctr"/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latin typeface="Calibri" panose="020F0502020204030204" pitchFamily="34" charset="0"/>
              </a:rPr>
              <a:t>     Jerusalem</a:t>
            </a:r>
            <a:r>
              <a:rPr lang="en-US" sz="4000" b="1" dirty="0">
                <a:latin typeface="Calibri" panose="020F0502020204030204" pitchFamily="34" charset="0"/>
              </a:rPr>
              <a:t>: a man who spoke openly and boldly </a:t>
            </a:r>
            <a:r>
              <a:rPr lang="en-US" sz="4000" b="1" dirty="0" smtClean="0">
                <a:latin typeface="Calibri" panose="020F0502020204030204" pitchFamily="34" charset="0"/>
              </a:rPr>
              <a:t>(2:1-8</a:t>
            </a:r>
            <a:r>
              <a:rPr lang="en-US" sz="4000" b="1" dirty="0">
                <a:latin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294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0012" y="1219200"/>
            <a:ext cx="10058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</a:rPr>
              <a:t> </a:t>
            </a:r>
            <a:r>
              <a:rPr lang="en-US" sz="4000" b="1" dirty="0" smtClean="0">
                <a:latin typeface="Calibri" panose="020F0502020204030204" pitchFamily="34" charset="0"/>
              </a:rPr>
              <a:t>1 Early </a:t>
            </a:r>
            <a:r>
              <a:rPr lang="en-US" sz="4000" b="1" dirty="0">
                <a:latin typeface="Calibri" panose="020F0502020204030204" pitchFamily="34" charset="0"/>
              </a:rPr>
              <a:t>the following spring, in the month of Nisan</a:t>
            </a:r>
            <a:r>
              <a:rPr lang="en-US" sz="4000" b="1" dirty="0" smtClean="0">
                <a:latin typeface="Calibri" panose="020F0502020204030204" pitchFamily="34" charset="0"/>
              </a:rPr>
              <a:t>,</a:t>
            </a:r>
            <a:r>
              <a:rPr lang="en-US" sz="4000" b="1" dirty="0">
                <a:latin typeface="Calibri" panose="020F0502020204030204" pitchFamily="34" charset="0"/>
              </a:rPr>
              <a:t> during the twentieth year of King Artaxerxes’ reign, I was serving the king his wine. I had never before appeared sad in his presence. </a:t>
            </a:r>
            <a:endParaRPr lang="en-US" sz="4000" b="1" dirty="0" smtClean="0">
              <a:latin typeface="Calibri" panose="020F0502020204030204" pitchFamily="34" charset="0"/>
            </a:endParaRPr>
          </a:p>
          <a:p>
            <a:r>
              <a:rPr lang="en-US" sz="4000" b="1" baseline="30000" dirty="0" smtClean="0">
                <a:latin typeface="Calibri" panose="020F0502020204030204" pitchFamily="34" charset="0"/>
              </a:rPr>
              <a:t>2</a:t>
            </a:r>
            <a:r>
              <a:rPr lang="en-US" sz="4000" b="1" baseline="30000" dirty="0">
                <a:latin typeface="Calibri" panose="020F0502020204030204" pitchFamily="34" charset="0"/>
              </a:rPr>
              <a:t> </a:t>
            </a:r>
            <a:r>
              <a:rPr lang="en-US" sz="4000" b="1" dirty="0">
                <a:latin typeface="Calibri" panose="020F0502020204030204" pitchFamily="34" charset="0"/>
              </a:rPr>
              <a:t>So the king asked me, “Why are you looking so sad? You don’t look sick to me. </a:t>
            </a:r>
            <a:r>
              <a:rPr lang="en-US" sz="4000" b="1" u="sng" dirty="0">
                <a:latin typeface="Calibri" panose="020F0502020204030204" pitchFamily="34" charset="0"/>
              </a:rPr>
              <a:t>You must be deeply troubled.”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7424" y="0"/>
            <a:ext cx="533400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Nehemiah Chapter 2</a:t>
            </a:r>
          </a:p>
        </p:txBody>
      </p:sp>
    </p:spTree>
    <p:extLst>
      <p:ext uri="{BB962C8B-B14F-4D97-AF65-F5344CB8AC3E}">
        <p14:creationId xmlns:p14="http://schemas.microsoft.com/office/powerpoint/2010/main" val="6875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292.photobucket.com/albums/mm27/iam733_photos/ISRAEL/_NEHEMIAH_BEFORE_KING_ARTAXERXES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533400"/>
            <a:ext cx="10363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13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7612" y="1219200"/>
            <a:ext cx="10134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latin typeface="Calibri" panose="020F0502020204030204" pitchFamily="34" charset="0"/>
              </a:rPr>
              <a:t>Then </a:t>
            </a:r>
            <a:r>
              <a:rPr lang="en-US" sz="3800" b="1" u="sng" dirty="0">
                <a:latin typeface="Calibri" panose="020F0502020204030204" pitchFamily="34" charset="0"/>
              </a:rPr>
              <a:t>I was terrified</a:t>
            </a:r>
            <a:r>
              <a:rPr lang="en-US" sz="3800" b="1" dirty="0">
                <a:latin typeface="Calibri" panose="020F0502020204030204" pitchFamily="34" charset="0"/>
              </a:rPr>
              <a:t>, </a:t>
            </a:r>
            <a:r>
              <a:rPr lang="en-US" sz="3800" b="1" baseline="30000" dirty="0">
                <a:latin typeface="Calibri" panose="020F0502020204030204" pitchFamily="34" charset="0"/>
              </a:rPr>
              <a:t>3 </a:t>
            </a:r>
            <a:r>
              <a:rPr lang="en-US" sz="3800" b="1" dirty="0">
                <a:latin typeface="Calibri" panose="020F0502020204030204" pitchFamily="34" charset="0"/>
              </a:rPr>
              <a:t>but I replied, “Long live the king! How can I not be sad? For the city where my ancestors are buried is in ruins, and the gates have been destroyed by fire.”</a:t>
            </a:r>
          </a:p>
          <a:p>
            <a:r>
              <a:rPr lang="en-US" sz="3800" b="1" baseline="30000" dirty="0">
                <a:latin typeface="Calibri" panose="020F0502020204030204" pitchFamily="34" charset="0"/>
              </a:rPr>
              <a:t>4 </a:t>
            </a:r>
            <a:r>
              <a:rPr lang="en-US" sz="3800" b="1" dirty="0">
                <a:latin typeface="Calibri" panose="020F0502020204030204" pitchFamily="34" charset="0"/>
              </a:rPr>
              <a:t>The king asked, “Well, how can I help you?”</a:t>
            </a:r>
          </a:p>
          <a:p>
            <a:r>
              <a:rPr lang="en-US" sz="3800" b="1" u="sng" dirty="0">
                <a:latin typeface="Calibri" panose="020F0502020204030204" pitchFamily="34" charset="0"/>
              </a:rPr>
              <a:t>With a prayer to the God of heaven</a:t>
            </a:r>
            <a:r>
              <a:rPr lang="en-US" sz="3800" b="1" dirty="0">
                <a:latin typeface="Calibri" panose="020F0502020204030204" pitchFamily="34" charset="0"/>
              </a:rPr>
              <a:t>, </a:t>
            </a:r>
            <a:r>
              <a:rPr lang="en-US" sz="3800" b="1" baseline="30000" dirty="0">
                <a:latin typeface="Calibri" panose="020F0502020204030204" pitchFamily="34" charset="0"/>
              </a:rPr>
              <a:t>5 </a:t>
            </a:r>
            <a:r>
              <a:rPr lang="en-US" sz="3800" b="1" dirty="0">
                <a:latin typeface="Calibri" panose="020F0502020204030204" pitchFamily="34" charset="0"/>
              </a:rPr>
              <a:t>I replied, “If it please the king, and if you are pleased with me, your servant, send me to Judah to rebuild the city where my ancestors are buried.”</a:t>
            </a:r>
            <a:endParaRPr lang="en-US" sz="3800" b="1" i="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1424" y="0"/>
            <a:ext cx="4127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</a:rPr>
              <a:t>Nehemiah Chapter 2</a:t>
            </a:r>
          </a:p>
        </p:txBody>
      </p:sp>
    </p:spTree>
    <p:extLst>
      <p:ext uri="{BB962C8B-B14F-4D97-AF65-F5344CB8AC3E}">
        <p14:creationId xmlns:p14="http://schemas.microsoft.com/office/powerpoint/2010/main" val="339256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2812" y="990600"/>
            <a:ext cx="10896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baseline="30000" dirty="0">
                <a:latin typeface="Calibri" panose="020F0502020204030204" pitchFamily="34" charset="0"/>
              </a:rPr>
              <a:t>6 </a:t>
            </a:r>
            <a:r>
              <a:rPr lang="en-US" sz="4000" b="1" dirty="0">
                <a:latin typeface="Calibri" panose="020F0502020204030204" pitchFamily="34" charset="0"/>
              </a:rPr>
              <a:t>The king, with the queen sitting beside him, asked, “</a:t>
            </a:r>
            <a:r>
              <a:rPr lang="en-US" sz="4000" b="1" u="sng" dirty="0">
                <a:latin typeface="Calibri" panose="020F0502020204030204" pitchFamily="34" charset="0"/>
              </a:rPr>
              <a:t>How long will you be gone</a:t>
            </a:r>
            <a:r>
              <a:rPr lang="en-US" sz="4000" b="1" dirty="0">
                <a:latin typeface="Calibri" panose="020F0502020204030204" pitchFamily="34" charset="0"/>
              </a:rPr>
              <a:t>? When will you return?” After I told him how long I would be gone, the king agreed to my request.</a:t>
            </a:r>
          </a:p>
          <a:p>
            <a:r>
              <a:rPr lang="en-US" sz="4000" b="1" baseline="30000" dirty="0">
                <a:latin typeface="Calibri" panose="020F0502020204030204" pitchFamily="34" charset="0"/>
              </a:rPr>
              <a:t>7 </a:t>
            </a:r>
            <a:r>
              <a:rPr lang="en-US" sz="4000" b="1" dirty="0">
                <a:latin typeface="Calibri" panose="020F0502020204030204" pitchFamily="34" charset="0"/>
              </a:rPr>
              <a:t>I also said to the king, “If it please the king, let me have letters addressed to the governors of the province west of the Euphrates River</a:t>
            </a:r>
            <a:r>
              <a:rPr lang="en-US" sz="4000" b="1" dirty="0" smtClean="0">
                <a:latin typeface="Calibri" panose="020F0502020204030204" pitchFamily="34" charset="0"/>
              </a:rPr>
              <a:t>,</a:t>
            </a:r>
            <a:r>
              <a:rPr lang="en-US" sz="4000" b="1" dirty="0">
                <a:latin typeface="Calibri" panose="020F0502020204030204" pitchFamily="34" charset="0"/>
              </a:rPr>
              <a:t> instructing them to let me travel safely through their territories on my way to Judah. </a:t>
            </a:r>
            <a:endParaRPr lang="en-US" sz="4000" b="1" i="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2812" y="0"/>
            <a:ext cx="4127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Nehemiah Chapter 2</a:t>
            </a:r>
          </a:p>
        </p:txBody>
      </p:sp>
    </p:spTree>
    <p:extLst>
      <p:ext uri="{BB962C8B-B14F-4D97-AF65-F5344CB8AC3E}">
        <p14:creationId xmlns:p14="http://schemas.microsoft.com/office/powerpoint/2010/main" val="2884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7612" y="1143000"/>
            <a:ext cx="9753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baseline="30000" dirty="0">
                <a:latin typeface="Calibri" panose="020F0502020204030204" pitchFamily="34" charset="0"/>
              </a:rPr>
              <a:t>8 </a:t>
            </a:r>
            <a:r>
              <a:rPr lang="en-US" sz="4000" b="1" dirty="0">
                <a:latin typeface="Calibri" panose="020F0502020204030204" pitchFamily="34" charset="0"/>
              </a:rPr>
              <a:t>And please give me a letter addressed to Asaph, the manager of the king’s forest, instructing him to give me timber. I will need it to make beams for the gates of the </a:t>
            </a:r>
            <a:r>
              <a:rPr lang="en-US" sz="4000" b="1" u="sng" dirty="0">
                <a:latin typeface="Calibri" panose="020F0502020204030204" pitchFamily="34" charset="0"/>
              </a:rPr>
              <a:t>Temple fortress</a:t>
            </a:r>
            <a:r>
              <a:rPr lang="en-US" sz="4000" b="1" dirty="0">
                <a:latin typeface="Calibri" panose="020F0502020204030204" pitchFamily="34" charset="0"/>
              </a:rPr>
              <a:t>, for the </a:t>
            </a:r>
            <a:r>
              <a:rPr lang="en-US" sz="4000" b="1" u="sng" dirty="0">
                <a:latin typeface="Calibri" panose="020F0502020204030204" pitchFamily="34" charset="0"/>
              </a:rPr>
              <a:t>city walls</a:t>
            </a:r>
            <a:r>
              <a:rPr lang="en-US" sz="4000" b="1" dirty="0">
                <a:latin typeface="Calibri" panose="020F0502020204030204" pitchFamily="34" charset="0"/>
              </a:rPr>
              <a:t>, and for a </a:t>
            </a:r>
            <a:r>
              <a:rPr lang="en-US" sz="4000" b="1" u="sng" dirty="0">
                <a:latin typeface="Calibri" panose="020F0502020204030204" pitchFamily="34" charset="0"/>
              </a:rPr>
              <a:t>house for myself.</a:t>
            </a:r>
            <a:r>
              <a:rPr lang="en-US" sz="4000" b="1" dirty="0">
                <a:latin typeface="Calibri" panose="020F0502020204030204" pitchFamily="34" charset="0"/>
              </a:rPr>
              <a:t>” And the king granted these requests, </a:t>
            </a:r>
            <a:r>
              <a:rPr lang="en-US" sz="4000" b="1" u="sng" dirty="0">
                <a:latin typeface="Calibri" panose="020F0502020204030204" pitchFamily="34" charset="0"/>
              </a:rPr>
              <a:t>because the gracious hand of God was on me.</a:t>
            </a:r>
            <a:endParaRPr lang="en-US" b="1" u="sng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6024" y="0"/>
            <a:ext cx="4127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Nehemiah Chapter 2</a:t>
            </a:r>
          </a:p>
        </p:txBody>
      </p:sp>
    </p:spTree>
    <p:extLst>
      <p:ext uri="{BB962C8B-B14F-4D97-AF65-F5344CB8AC3E}">
        <p14:creationId xmlns:p14="http://schemas.microsoft.com/office/powerpoint/2010/main" val="327404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6612" y="1524000"/>
            <a:ext cx="107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</a:rPr>
              <a:t>2. Nehemiah’s journey to Jerusalem and his preparations to rebuild the city walls: a man who exhorted and challenged others (vv.9-20</a:t>
            </a:r>
            <a:r>
              <a:rPr lang="en-US" sz="4000" b="1" dirty="0" smtClean="0">
                <a:latin typeface="Calibri" panose="020F0502020204030204" pitchFamily="34" charset="0"/>
              </a:rPr>
              <a:t>).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6212" y="12700"/>
            <a:ext cx="4127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</a:rPr>
              <a:t>Nehemiah Chapter 2</a:t>
            </a:r>
          </a:p>
        </p:txBody>
      </p:sp>
    </p:spTree>
    <p:extLst>
      <p:ext uri="{BB962C8B-B14F-4D97-AF65-F5344CB8AC3E}">
        <p14:creationId xmlns:p14="http://schemas.microsoft.com/office/powerpoint/2010/main" val="39487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5212" y="0"/>
            <a:ext cx="4127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Nehemiah Chapter 2</a:t>
            </a:r>
          </a:p>
        </p:txBody>
      </p:sp>
      <p:pic>
        <p:nvPicPr>
          <p:cNvPr id="2050" name="Picture 2" descr="http://www.jesuswalk.com/greatprayers/images/susa_jerusalem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1066800"/>
            <a:ext cx="8839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0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mson landscape desig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rimson landscape design template" id="{73D20169-401E-4972-B02F-4B0444B70099}" vid="{315B30EE-3D96-471E-B16F-FC3628778332}"/>
    </a:ext>
  </a:ext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E82CB02-9625-4F39-9A5B-61405831A8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Crimson landscape design slides</Template>
  <TotalTime>0</TotalTime>
  <Words>99</Words>
  <Application>Microsoft Office PowerPoint</Application>
  <PresentationFormat>Custom</PresentationFormat>
  <Paragraphs>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Century Gothic</vt:lpstr>
      <vt:lpstr>Crimson landscape design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2016-03-14T09:20:16Z</dcterms:created>
  <dcterms:modified xsi:type="dcterms:W3CDTF">2016-03-20T12:43:46Z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TC034605129991</vt:lpwstr>
  </property>
</Properties>
</file>