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80" r:id="rId12"/>
    <p:sldId id="268" r:id="rId13"/>
    <p:sldId id="269" r:id="rId14"/>
    <p:sldId id="270" r:id="rId15"/>
    <p:sldId id="271" r:id="rId16"/>
    <p:sldId id="272" r:id="rId17"/>
    <p:sldId id="273" r:id="rId18"/>
    <p:sldId id="274" r:id="rId19"/>
    <p:sldId id="275" r:id="rId20"/>
    <p:sldId id="279"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18" autoAdjust="0"/>
    <p:restoredTop sz="94660"/>
  </p:normalViewPr>
  <p:slideViewPr>
    <p:cSldViewPr snapToGrid="0">
      <p:cViewPr varScale="1">
        <p:scale>
          <a:sx n="60" d="100"/>
          <a:sy n="60" d="100"/>
        </p:scale>
        <p:origin x="28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1FE0D2-8AA4-4A00-9F60-5BDE8999CBED}" type="datetimeFigureOut">
              <a:rPr lang="en-US" smtClean="0"/>
              <a:t>6/25/2016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2A389-815D-40B2-A536-FBE6976AB392}" type="slidenum">
              <a:rPr lang="en-US" smtClean="0"/>
              <a:t>‹#›</a:t>
            </a:fld>
            <a:endParaRPr lang="en-US"/>
          </a:p>
        </p:txBody>
      </p:sp>
    </p:spTree>
    <p:extLst>
      <p:ext uri="{BB962C8B-B14F-4D97-AF65-F5344CB8AC3E}">
        <p14:creationId xmlns:p14="http://schemas.microsoft.com/office/powerpoint/2010/main" val="1187833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1FE0D2-8AA4-4A00-9F60-5BDE8999CBED}" type="datetimeFigureOut">
              <a:rPr lang="en-US" smtClean="0"/>
              <a:t>6/25/2016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2A389-815D-40B2-A536-FBE6976AB392}" type="slidenum">
              <a:rPr lang="en-US" smtClean="0"/>
              <a:t>‹#›</a:t>
            </a:fld>
            <a:endParaRPr lang="en-US"/>
          </a:p>
        </p:txBody>
      </p:sp>
    </p:spTree>
    <p:extLst>
      <p:ext uri="{BB962C8B-B14F-4D97-AF65-F5344CB8AC3E}">
        <p14:creationId xmlns:p14="http://schemas.microsoft.com/office/powerpoint/2010/main" val="1037700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1FE0D2-8AA4-4A00-9F60-5BDE8999CBED}" type="datetimeFigureOut">
              <a:rPr lang="en-US" smtClean="0"/>
              <a:t>6/25/2016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2A389-815D-40B2-A536-FBE6976AB392}" type="slidenum">
              <a:rPr lang="en-US" smtClean="0"/>
              <a:t>‹#›</a:t>
            </a:fld>
            <a:endParaRPr lang="en-US"/>
          </a:p>
        </p:txBody>
      </p:sp>
    </p:spTree>
    <p:extLst>
      <p:ext uri="{BB962C8B-B14F-4D97-AF65-F5344CB8AC3E}">
        <p14:creationId xmlns:p14="http://schemas.microsoft.com/office/powerpoint/2010/main" val="2128053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1FE0D2-8AA4-4A00-9F60-5BDE8999CBED}" type="datetimeFigureOut">
              <a:rPr lang="en-US" smtClean="0"/>
              <a:t>6/25/2016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2A389-815D-40B2-A536-FBE6976AB392}" type="slidenum">
              <a:rPr lang="en-US" smtClean="0"/>
              <a:t>‹#›</a:t>
            </a:fld>
            <a:endParaRPr lang="en-US"/>
          </a:p>
        </p:txBody>
      </p:sp>
    </p:spTree>
    <p:extLst>
      <p:ext uri="{BB962C8B-B14F-4D97-AF65-F5344CB8AC3E}">
        <p14:creationId xmlns:p14="http://schemas.microsoft.com/office/powerpoint/2010/main" val="1762933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1FE0D2-8AA4-4A00-9F60-5BDE8999CBED}" type="datetimeFigureOut">
              <a:rPr lang="en-US" smtClean="0"/>
              <a:t>6/25/2016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22A389-815D-40B2-A536-FBE6976AB392}" type="slidenum">
              <a:rPr lang="en-US" smtClean="0"/>
              <a:t>‹#›</a:t>
            </a:fld>
            <a:endParaRPr lang="en-US"/>
          </a:p>
        </p:txBody>
      </p:sp>
    </p:spTree>
    <p:extLst>
      <p:ext uri="{BB962C8B-B14F-4D97-AF65-F5344CB8AC3E}">
        <p14:creationId xmlns:p14="http://schemas.microsoft.com/office/powerpoint/2010/main" val="412428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1FE0D2-8AA4-4A00-9F60-5BDE8999CBED}" type="datetimeFigureOut">
              <a:rPr lang="en-US" smtClean="0"/>
              <a:t>6/25/2016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2A389-815D-40B2-A536-FBE6976AB392}" type="slidenum">
              <a:rPr lang="en-US" smtClean="0"/>
              <a:t>‹#›</a:t>
            </a:fld>
            <a:endParaRPr lang="en-US"/>
          </a:p>
        </p:txBody>
      </p:sp>
    </p:spTree>
    <p:extLst>
      <p:ext uri="{BB962C8B-B14F-4D97-AF65-F5344CB8AC3E}">
        <p14:creationId xmlns:p14="http://schemas.microsoft.com/office/powerpoint/2010/main" val="1445755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1FE0D2-8AA4-4A00-9F60-5BDE8999CBED}" type="datetimeFigureOut">
              <a:rPr lang="en-US" smtClean="0"/>
              <a:t>6/25/2016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22A389-815D-40B2-A536-FBE6976AB392}" type="slidenum">
              <a:rPr lang="en-US" smtClean="0"/>
              <a:t>‹#›</a:t>
            </a:fld>
            <a:endParaRPr lang="en-US"/>
          </a:p>
        </p:txBody>
      </p:sp>
    </p:spTree>
    <p:extLst>
      <p:ext uri="{BB962C8B-B14F-4D97-AF65-F5344CB8AC3E}">
        <p14:creationId xmlns:p14="http://schemas.microsoft.com/office/powerpoint/2010/main" val="1739863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1FE0D2-8AA4-4A00-9F60-5BDE8999CBED}" type="datetimeFigureOut">
              <a:rPr lang="en-US" smtClean="0"/>
              <a:t>6/25/2016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22A389-815D-40B2-A536-FBE6976AB392}" type="slidenum">
              <a:rPr lang="en-US" smtClean="0"/>
              <a:t>‹#›</a:t>
            </a:fld>
            <a:endParaRPr lang="en-US"/>
          </a:p>
        </p:txBody>
      </p:sp>
    </p:spTree>
    <p:extLst>
      <p:ext uri="{BB962C8B-B14F-4D97-AF65-F5344CB8AC3E}">
        <p14:creationId xmlns:p14="http://schemas.microsoft.com/office/powerpoint/2010/main" val="490724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1FE0D2-8AA4-4A00-9F60-5BDE8999CBED}" type="datetimeFigureOut">
              <a:rPr lang="en-US" smtClean="0"/>
              <a:t>6/25/2016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22A389-815D-40B2-A536-FBE6976AB392}" type="slidenum">
              <a:rPr lang="en-US" smtClean="0"/>
              <a:t>‹#›</a:t>
            </a:fld>
            <a:endParaRPr lang="en-US"/>
          </a:p>
        </p:txBody>
      </p:sp>
    </p:spTree>
    <p:extLst>
      <p:ext uri="{BB962C8B-B14F-4D97-AF65-F5344CB8AC3E}">
        <p14:creationId xmlns:p14="http://schemas.microsoft.com/office/powerpoint/2010/main" val="1947546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1FE0D2-8AA4-4A00-9F60-5BDE8999CBED}" type="datetimeFigureOut">
              <a:rPr lang="en-US" smtClean="0"/>
              <a:t>6/25/2016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2A389-815D-40B2-A536-FBE6976AB392}" type="slidenum">
              <a:rPr lang="en-US" smtClean="0"/>
              <a:t>‹#›</a:t>
            </a:fld>
            <a:endParaRPr lang="en-US"/>
          </a:p>
        </p:txBody>
      </p:sp>
    </p:spTree>
    <p:extLst>
      <p:ext uri="{BB962C8B-B14F-4D97-AF65-F5344CB8AC3E}">
        <p14:creationId xmlns:p14="http://schemas.microsoft.com/office/powerpoint/2010/main" val="3484216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1FE0D2-8AA4-4A00-9F60-5BDE8999CBED}" type="datetimeFigureOut">
              <a:rPr lang="en-US" smtClean="0"/>
              <a:t>6/25/2016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22A389-815D-40B2-A536-FBE6976AB392}" type="slidenum">
              <a:rPr lang="en-US" smtClean="0"/>
              <a:t>‹#›</a:t>
            </a:fld>
            <a:endParaRPr lang="en-US"/>
          </a:p>
        </p:txBody>
      </p:sp>
    </p:spTree>
    <p:extLst>
      <p:ext uri="{BB962C8B-B14F-4D97-AF65-F5344CB8AC3E}">
        <p14:creationId xmlns:p14="http://schemas.microsoft.com/office/powerpoint/2010/main" val="1534889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1FE0D2-8AA4-4A00-9F60-5BDE8999CBED}" type="datetimeFigureOut">
              <a:rPr lang="en-US" smtClean="0"/>
              <a:t>6/25/2016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22A389-815D-40B2-A536-FBE6976AB392}" type="slidenum">
              <a:rPr lang="en-US" smtClean="0"/>
              <a:t>‹#›</a:t>
            </a:fld>
            <a:endParaRPr lang="en-US"/>
          </a:p>
        </p:txBody>
      </p:sp>
    </p:spTree>
    <p:extLst>
      <p:ext uri="{BB962C8B-B14F-4D97-AF65-F5344CB8AC3E}">
        <p14:creationId xmlns:p14="http://schemas.microsoft.com/office/powerpoint/2010/main" val="3292935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crcconline.org/uploads/NehemiahBuiltWall480x3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910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622300" y="222935"/>
            <a:ext cx="11239500" cy="523220"/>
          </a:xfrm>
          <a:prstGeom prst="rect">
            <a:avLst/>
          </a:prstGeom>
        </p:spPr>
        <p:txBody>
          <a:bodyPr wrap="square">
            <a:spAutoFit/>
          </a:bodyPr>
          <a:lstStyle/>
          <a:p>
            <a:r>
              <a:rPr lang="en-US" sz="2800" b="1" u="sng" dirty="0" smtClean="0"/>
              <a:t>Violation 3—neglecting the tithe: a need to support God’s House (v.10-14).</a:t>
            </a:r>
            <a:endParaRPr lang="en-US" sz="2800" b="1" u="sng" dirty="0" smtClean="0"/>
          </a:p>
        </p:txBody>
      </p:sp>
      <p:sp>
        <p:nvSpPr>
          <p:cNvPr id="3" name="Rectangle 2"/>
          <p:cNvSpPr/>
          <p:nvPr/>
        </p:nvSpPr>
        <p:spPr>
          <a:xfrm>
            <a:off x="1327150" y="969090"/>
            <a:ext cx="9829800" cy="4678204"/>
          </a:xfrm>
          <a:prstGeom prst="rect">
            <a:avLst/>
          </a:prstGeom>
        </p:spPr>
        <p:txBody>
          <a:bodyPr wrap="square">
            <a:spAutoFit/>
          </a:bodyPr>
          <a:lstStyle/>
          <a:p>
            <a:r>
              <a:rPr lang="en-US" dirty="0" smtClean="0"/>
              <a:t/>
            </a:r>
            <a:br>
              <a:rPr lang="en-US" dirty="0" smtClean="0"/>
            </a:br>
            <a:r>
              <a:rPr lang="en-US" sz="2800" b="1" baseline="30000" dirty="0" smtClean="0"/>
              <a:t>10 </a:t>
            </a:r>
            <a:r>
              <a:rPr lang="en-US" sz="2800" b="1" dirty="0" smtClean="0"/>
              <a:t>I also learned that the portions assigned to the Levites had not been given to them, and that all the Levites and singers responsible for the service had gone back to their own fields. </a:t>
            </a:r>
          </a:p>
          <a:p>
            <a:r>
              <a:rPr lang="en-US" sz="2800" b="1" dirty="0" smtClean="0"/>
              <a:t/>
            </a:r>
            <a:br>
              <a:rPr lang="en-US" sz="2800" b="1" dirty="0" smtClean="0"/>
            </a:br>
            <a:r>
              <a:rPr lang="en-US" sz="2800" b="1" baseline="30000" dirty="0" smtClean="0"/>
              <a:t>11 </a:t>
            </a:r>
            <a:r>
              <a:rPr lang="en-US" sz="2800" b="1" dirty="0" smtClean="0"/>
              <a:t>So I rebuked the officials and asked them, "Why is the house of God neglected?" Then I called them together and stationed them at their posts. </a:t>
            </a:r>
          </a:p>
          <a:p>
            <a:r>
              <a:rPr lang="en-US" sz="2800" b="1" dirty="0" smtClean="0"/>
              <a:t/>
            </a:r>
            <a:br>
              <a:rPr lang="en-US" sz="2800" b="1" dirty="0" smtClean="0"/>
            </a:br>
            <a:r>
              <a:rPr lang="en-US" sz="2800" b="1" baseline="30000" dirty="0" smtClean="0"/>
              <a:t>12 </a:t>
            </a:r>
            <a:r>
              <a:rPr lang="en-US" sz="2800" b="1" dirty="0" smtClean="0"/>
              <a:t>All Judah brought the tithes of grain, new wine and oil into the storerooms. </a:t>
            </a:r>
            <a:endParaRPr lang="en-US" dirty="0"/>
          </a:p>
        </p:txBody>
      </p:sp>
    </p:spTree>
    <p:extLst>
      <p:ext uri="{BB962C8B-B14F-4D97-AF65-F5344CB8AC3E}">
        <p14:creationId xmlns:p14="http://schemas.microsoft.com/office/powerpoint/2010/main" val="316926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1320800" y="221040"/>
            <a:ext cx="9791700" cy="4801314"/>
          </a:xfrm>
          <a:prstGeom prst="rect">
            <a:avLst/>
          </a:prstGeom>
        </p:spPr>
        <p:txBody>
          <a:bodyPr wrap="square">
            <a:spAutoFit/>
          </a:bodyPr>
          <a:lstStyle/>
          <a:p>
            <a:r>
              <a:rPr lang="en-US" dirty="0" smtClean="0"/>
              <a:t/>
            </a:r>
            <a:br>
              <a:rPr lang="en-US" dirty="0" smtClean="0"/>
            </a:br>
            <a:r>
              <a:rPr lang="en-US" sz="2800" b="1" baseline="30000" dirty="0" smtClean="0"/>
              <a:t>13 </a:t>
            </a:r>
            <a:r>
              <a:rPr lang="en-US" sz="2800" b="1" dirty="0" smtClean="0"/>
              <a:t>I put </a:t>
            </a:r>
            <a:r>
              <a:rPr lang="en-US" sz="2800" b="1" dirty="0" err="1" smtClean="0"/>
              <a:t>Shelemiah</a:t>
            </a:r>
            <a:r>
              <a:rPr lang="en-US" sz="2800" b="1" dirty="0" smtClean="0"/>
              <a:t> the priest, </a:t>
            </a:r>
            <a:r>
              <a:rPr lang="en-US" sz="2800" b="1" dirty="0" err="1" smtClean="0"/>
              <a:t>Zadok</a:t>
            </a:r>
            <a:r>
              <a:rPr lang="en-US" sz="2800" b="1" dirty="0" smtClean="0"/>
              <a:t> the scribe, and </a:t>
            </a:r>
            <a:r>
              <a:rPr lang="en-US" sz="2800" b="1" dirty="0" err="1" smtClean="0"/>
              <a:t>Pedaiah</a:t>
            </a:r>
            <a:r>
              <a:rPr lang="en-US" sz="2800" b="1" dirty="0" smtClean="0"/>
              <a:t>, one of the Levites, in charge of the storerooms. And I appointed </a:t>
            </a:r>
            <a:r>
              <a:rPr lang="en-US" sz="2800" b="1" dirty="0" err="1" smtClean="0"/>
              <a:t>Hanan</a:t>
            </a:r>
            <a:r>
              <a:rPr lang="en-US" sz="2800" b="1" dirty="0" smtClean="0"/>
              <a:t> son of </a:t>
            </a:r>
            <a:r>
              <a:rPr lang="en-US" sz="2800" b="1" dirty="0" err="1" smtClean="0"/>
              <a:t>Zaccur</a:t>
            </a:r>
            <a:r>
              <a:rPr lang="en-US" sz="2800" b="1" dirty="0" smtClean="0"/>
              <a:t> and grandson of </a:t>
            </a:r>
            <a:r>
              <a:rPr lang="en-US" sz="2800" b="1" dirty="0" err="1" smtClean="0"/>
              <a:t>Mattaniah</a:t>
            </a:r>
            <a:r>
              <a:rPr lang="en-US" sz="2800" b="1" dirty="0" smtClean="0"/>
              <a:t> as their assistant. These men had an </a:t>
            </a:r>
            <a:r>
              <a:rPr lang="en-US" sz="2800" b="1" u="sng" dirty="0" smtClean="0"/>
              <a:t>excellent reputation</a:t>
            </a:r>
            <a:r>
              <a:rPr lang="en-US" sz="2800" b="1" dirty="0" smtClean="0"/>
              <a:t>, and it was their job to make </a:t>
            </a:r>
            <a:r>
              <a:rPr lang="en-US" sz="2800" b="1" u="sng" dirty="0" smtClean="0"/>
              <a:t>honest distributions </a:t>
            </a:r>
            <a:r>
              <a:rPr lang="en-US" sz="2800" b="1" dirty="0" smtClean="0"/>
              <a:t>to their fellow Levites. </a:t>
            </a:r>
          </a:p>
          <a:p>
            <a:endParaRPr lang="en-US" sz="2800" b="1" dirty="0" smtClean="0"/>
          </a:p>
          <a:p>
            <a:r>
              <a:rPr lang="en-US" sz="2800" b="1" dirty="0" smtClean="0"/>
              <a:t/>
            </a:r>
            <a:br>
              <a:rPr lang="en-US" sz="2800" b="1" dirty="0" smtClean="0"/>
            </a:br>
            <a:r>
              <a:rPr lang="en-US" sz="2800" b="1" u="sng" baseline="30000" dirty="0" smtClean="0"/>
              <a:t>14 </a:t>
            </a:r>
            <a:r>
              <a:rPr lang="en-US" sz="2800" b="1" u="sng" dirty="0" smtClean="0"/>
              <a:t>Remember this good deed, O my God, and do not forget all that I have faithfully done for the Temple of my God</a:t>
            </a:r>
            <a:r>
              <a:rPr lang="en-US" sz="2800" b="1" dirty="0" smtClean="0"/>
              <a:t>. </a:t>
            </a:r>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16391567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828800" y="353536"/>
            <a:ext cx="7912100" cy="1938992"/>
          </a:xfrm>
          <a:prstGeom prst="rect">
            <a:avLst/>
          </a:prstGeom>
        </p:spPr>
        <p:txBody>
          <a:bodyPr wrap="square">
            <a:spAutoFit/>
          </a:bodyPr>
          <a:lstStyle/>
          <a:p>
            <a:pPr algn="ctr"/>
            <a:r>
              <a:rPr lang="en-US" sz="2800" b="1" dirty="0" smtClean="0"/>
              <a:t>Deuteronomy 12:19  </a:t>
            </a:r>
            <a:br>
              <a:rPr lang="en-US" sz="2800" b="1" dirty="0" smtClean="0"/>
            </a:br>
            <a:r>
              <a:rPr lang="en-US" sz="2800" b="1" baseline="30000" dirty="0" smtClean="0"/>
              <a:t>19 </a:t>
            </a:r>
            <a:r>
              <a:rPr lang="en-US" sz="2800" b="1" dirty="0" smtClean="0"/>
              <a:t>Be careful </a:t>
            </a:r>
            <a:r>
              <a:rPr lang="en-US" sz="2800" b="1" u="sng" dirty="0" smtClean="0"/>
              <a:t>not to neglect the Levites </a:t>
            </a:r>
            <a:r>
              <a:rPr lang="en-US" sz="2800" b="1" dirty="0" smtClean="0"/>
              <a:t>as long as you live in your land. </a:t>
            </a:r>
            <a:r>
              <a:rPr lang="en-US" dirty="0" smtClean="0"/>
              <a:t/>
            </a:r>
            <a:br>
              <a:rPr lang="en-US" dirty="0" smtClean="0"/>
            </a:br>
            <a:r>
              <a:rPr lang="en-US" dirty="0" smtClean="0"/>
              <a:t/>
            </a:r>
            <a:br>
              <a:rPr lang="en-US" dirty="0" smtClean="0"/>
            </a:br>
            <a:endParaRPr lang="en-US" dirty="0"/>
          </a:p>
        </p:txBody>
      </p:sp>
      <p:sp>
        <p:nvSpPr>
          <p:cNvPr id="3" name="Rectangle 2"/>
          <p:cNvSpPr/>
          <p:nvPr/>
        </p:nvSpPr>
        <p:spPr>
          <a:xfrm>
            <a:off x="990600" y="2457628"/>
            <a:ext cx="10210800" cy="2677656"/>
          </a:xfrm>
          <a:prstGeom prst="rect">
            <a:avLst/>
          </a:prstGeom>
        </p:spPr>
        <p:txBody>
          <a:bodyPr wrap="square">
            <a:spAutoFit/>
          </a:bodyPr>
          <a:lstStyle/>
          <a:p>
            <a:pPr algn="ctr"/>
            <a:r>
              <a:rPr lang="en-US" sz="2800" b="1" dirty="0" smtClean="0"/>
              <a:t>Deuteronomy 14:27-29 </a:t>
            </a:r>
            <a:br>
              <a:rPr lang="en-US" sz="2800" b="1" dirty="0" smtClean="0"/>
            </a:br>
            <a:r>
              <a:rPr lang="en-US" sz="2800" b="1" baseline="30000" dirty="0" smtClean="0"/>
              <a:t>27 </a:t>
            </a:r>
            <a:r>
              <a:rPr lang="en-US" sz="2800" b="1" dirty="0" smtClean="0"/>
              <a:t>And do </a:t>
            </a:r>
            <a:r>
              <a:rPr lang="en-US" sz="2800" b="1" u="sng" dirty="0" smtClean="0"/>
              <a:t>not neglect the Levites </a:t>
            </a:r>
            <a:r>
              <a:rPr lang="en-US" sz="2800" b="1" dirty="0" smtClean="0"/>
              <a:t>living in your towns, for they have no allotment or inheritance of their own. </a:t>
            </a:r>
          </a:p>
          <a:p>
            <a:pPr algn="ctr"/>
            <a:r>
              <a:rPr lang="en-US" sz="2800" b="1" dirty="0" smtClean="0"/>
              <a:t/>
            </a:r>
            <a:br>
              <a:rPr lang="en-US" sz="2800" b="1" dirty="0" smtClean="0"/>
            </a:br>
            <a:r>
              <a:rPr lang="en-US" sz="2800" b="1" baseline="30000" dirty="0" smtClean="0"/>
              <a:t>28 </a:t>
            </a:r>
            <a:r>
              <a:rPr lang="en-US" sz="2800" b="1" dirty="0" smtClean="0"/>
              <a:t>At the end of every three years, bring all the tithes of that year's produce and store it in your towns, </a:t>
            </a:r>
            <a:endParaRPr lang="en-US" dirty="0"/>
          </a:p>
        </p:txBody>
      </p:sp>
    </p:spTree>
    <p:extLst>
      <p:ext uri="{BB962C8B-B14F-4D97-AF65-F5344CB8AC3E}">
        <p14:creationId xmlns:p14="http://schemas.microsoft.com/office/powerpoint/2010/main" val="409140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628650" y="166638"/>
            <a:ext cx="10934700" cy="2246769"/>
          </a:xfrm>
          <a:prstGeom prst="rect">
            <a:avLst/>
          </a:prstGeom>
        </p:spPr>
        <p:txBody>
          <a:bodyPr wrap="square">
            <a:spAutoFit/>
          </a:bodyPr>
          <a:lstStyle/>
          <a:p>
            <a:pPr algn="ctr"/>
            <a:r>
              <a:rPr lang="en-US" sz="2800" b="1" dirty="0" smtClean="0"/>
              <a:t>Luke 6:38 </a:t>
            </a:r>
            <a:br>
              <a:rPr lang="en-US" sz="2800" b="1" dirty="0" smtClean="0"/>
            </a:br>
            <a:r>
              <a:rPr lang="en-US" sz="2800" b="1" baseline="30000" dirty="0" smtClean="0"/>
              <a:t>38 </a:t>
            </a:r>
            <a:r>
              <a:rPr lang="en-US" sz="2800" b="1" dirty="0" smtClean="0"/>
              <a:t>If you give, you will receive. Your gift will return to you in full measure, pressed down, shaken together to make room for more, and running over. Whatever measure you use in giving—large or small—it will be used to measure what is given back to you." </a:t>
            </a:r>
            <a:endParaRPr lang="en-US" dirty="0"/>
          </a:p>
        </p:txBody>
      </p:sp>
      <p:sp>
        <p:nvSpPr>
          <p:cNvPr id="5" name="Rectangle 4"/>
          <p:cNvSpPr/>
          <p:nvPr/>
        </p:nvSpPr>
        <p:spPr>
          <a:xfrm>
            <a:off x="965200" y="2997538"/>
            <a:ext cx="10445750" cy="2246769"/>
          </a:xfrm>
          <a:prstGeom prst="rect">
            <a:avLst/>
          </a:prstGeom>
        </p:spPr>
        <p:txBody>
          <a:bodyPr wrap="square">
            <a:spAutoFit/>
          </a:bodyPr>
          <a:lstStyle/>
          <a:p>
            <a:pPr algn="ctr"/>
            <a:r>
              <a:rPr lang="en-US" sz="2800" b="1" dirty="0" smtClean="0"/>
              <a:t>1 Corinthians 16:2  </a:t>
            </a:r>
            <a:br>
              <a:rPr lang="en-US" sz="2800" b="1" dirty="0" smtClean="0"/>
            </a:br>
            <a:r>
              <a:rPr lang="en-US" sz="2800" b="1" baseline="30000" dirty="0" smtClean="0"/>
              <a:t>2 </a:t>
            </a:r>
            <a:r>
              <a:rPr lang="en-US" sz="2800" b="1" dirty="0" smtClean="0"/>
              <a:t>On every Lord's Day, each of you should put aside some amount of money in relation to what you have earned and save it for this offering. Don't wait until I get there and then try to collect it all at once. </a:t>
            </a:r>
            <a:endParaRPr lang="en-US" dirty="0"/>
          </a:p>
        </p:txBody>
      </p:sp>
    </p:spTree>
    <p:extLst>
      <p:ext uri="{BB962C8B-B14F-4D97-AF65-F5344CB8AC3E}">
        <p14:creationId xmlns:p14="http://schemas.microsoft.com/office/powerpoint/2010/main" val="195709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022350" y="196840"/>
            <a:ext cx="10147300" cy="5816977"/>
          </a:xfrm>
          <a:prstGeom prst="rect">
            <a:avLst/>
          </a:prstGeom>
        </p:spPr>
        <p:txBody>
          <a:bodyPr wrap="square">
            <a:spAutoFit/>
          </a:bodyPr>
          <a:lstStyle/>
          <a:p>
            <a:pPr algn="ctr"/>
            <a:r>
              <a:rPr lang="en-US" sz="2800" b="1" dirty="0" smtClean="0"/>
              <a:t>2 Corinthians 9:6-8 </a:t>
            </a:r>
            <a:br>
              <a:rPr lang="en-US" sz="2800" b="1" dirty="0" smtClean="0"/>
            </a:br>
            <a:r>
              <a:rPr lang="en-US" sz="2800" b="1" baseline="30000" dirty="0" smtClean="0"/>
              <a:t>6 </a:t>
            </a:r>
            <a:r>
              <a:rPr lang="en-US" sz="2800" b="1" dirty="0" smtClean="0"/>
              <a:t>Remember this—a farmer who plants only a few seeds will get a small crop. But the one who plants generously will get a generous crop. </a:t>
            </a:r>
          </a:p>
          <a:p>
            <a:pPr algn="ctr"/>
            <a:r>
              <a:rPr lang="en-US" sz="2800" b="1" dirty="0" smtClean="0"/>
              <a:t/>
            </a:r>
            <a:br>
              <a:rPr lang="en-US" sz="2800" b="1" dirty="0" smtClean="0"/>
            </a:br>
            <a:r>
              <a:rPr lang="en-US" sz="2800" b="1" baseline="30000" dirty="0" smtClean="0"/>
              <a:t>7 </a:t>
            </a:r>
            <a:r>
              <a:rPr lang="en-US" sz="2800" b="1" dirty="0" smtClean="0"/>
              <a:t>You must each make up your own mind as to how much you should give. Don't give reluctantly or in response to pressure. For God loves the person who gives cheerfully. </a:t>
            </a:r>
          </a:p>
          <a:p>
            <a:pPr algn="ctr"/>
            <a:r>
              <a:rPr lang="en-US" sz="2800" b="1" dirty="0" smtClean="0"/>
              <a:t/>
            </a:r>
            <a:br>
              <a:rPr lang="en-US" sz="2800" b="1" dirty="0" smtClean="0"/>
            </a:br>
            <a:r>
              <a:rPr lang="en-US" sz="2800" b="1" baseline="30000" dirty="0" smtClean="0"/>
              <a:t>8 </a:t>
            </a:r>
            <a:r>
              <a:rPr lang="en-US" sz="2800" b="1" dirty="0" smtClean="0"/>
              <a:t>And God will generously provide all you need. Then you will always have everything you need and plenty left over to share with others. </a:t>
            </a:r>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24112020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876300" y="146735"/>
            <a:ext cx="10896600" cy="954107"/>
          </a:xfrm>
          <a:prstGeom prst="rect">
            <a:avLst/>
          </a:prstGeom>
        </p:spPr>
        <p:txBody>
          <a:bodyPr wrap="square">
            <a:spAutoFit/>
          </a:bodyPr>
          <a:lstStyle/>
          <a:p>
            <a:r>
              <a:rPr lang="en-US" sz="2800" b="1" u="sng" dirty="0" smtClean="0"/>
              <a:t>Violation 4—working on, breaking the Sabbath: a need to honor the Sabbath and keep it holy (vv.15-22).</a:t>
            </a:r>
            <a:endParaRPr lang="en-US" sz="2800" b="1" u="sng" dirty="0" smtClean="0"/>
          </a:p>
        </p:txBody>
      </p:sp>
      <p:sp>
        <p:nvSpPr>
          <p:cNvPr id="3" name="Rectangle 2"/>
          <p:cNvSpPr/>
          <p:nvPr/>
        </p:nvSpPr>
        <p:spPr>
          <a:xfrm>
            <a:off x="692150" y="1247577"/>
            <a:ext cx="11264900" cy="4401205"/>
          </a:xfrm>
          <a:prstGeom prst="rect">
            <a:avLst/>
          </a:prstGeom>
        </p:spPr>
        <p:txBody>
          <a:bodyPr wrap="square">
            <a:spAutoFit/>
          </a:bodyPr>
          <a:lstStyle/>
          <a:p>
            <a:r>
              <a:rPr lang="en-US" sz="2800" b="1" dirty="0" smtClean="0"/>
              <a:t> </a:t>
            </a:r>
            <a:r>
              <a:rPr lang="en-US" sz="2800" b="1" baseline="30000" dirty="0" smtClean="0"/>
              <a:t>15 </a:t>
            </a:r>
            <a:r>
              <a:rPr lang="en-US" sz="2800" b="1" dirty="0" smtClean="0"/>
              <a:t>One Sabbath day I saw some men of Judah treading their winepresses. They were also bringing in bundles of grain and loading them on their donkeys. And on that day they were bringing their wine, grapes, figs, and all sorts of produce to Jerusalem to sell. So I rebuked them for selling their produce on the Sabbath. </a:t>
            </a:r>
          </a:p>
          <a:p>
            <a:r>
              <a:rPr lang="en-US" sz="2800" b="1" dirty="0" smtClean="0"/>
              <a:t/>
            </a:r>
            <a:br>
              <a:rPr lang="en-US" sz="2800" b="1" dirty="0" smtClean="0"/>
            </a:br>
            <a:r>
              <a:rPr lang="en-US" sz="2800" b="1" baseline="30000" dirty="0" smtClean="0"/>
              <a:t>16 </a:t>
            </a:r>
            <a:r>
              <a:rPr lang="en-US" sz="2800" b="1" dirty="0" smtClean="0"/>
              <a:t>There were also some men from </a:t>
            </a:r>
            <a:r>
              <a:rPr lang="en-US" sz="2800" b="1" dirty="0" err="1" smtClean="0"/>
              <a:t>Tyre</a:t>
            </a:r>
            <a:r>
              <a:rPr lang="en-US" sz="2800" b="1" dirty="0" smtClean="0"/>
              <a:t> bringing in fish and all kinds of merchandise. They were selling it on the Sabbath to the people of Judah—and in Jerusalem at that! </a:t>
            </a:r>
            <a:br>
              <a:rPr lang="en-US" sz="2800" b="1" dirty="0" smtClean="0"/>
            </a:br>
            <a:endParaRPr lang="en-US" sz="2800" b="1" dirty="0"/>
          </a:p>
        </p:txBody>
      </p:sp>
    </p:spTree>
    <p:extLst>
      <p:ext uri="{BB962C8B-B14F-4D97-AF65-F5344CB8AC3E}">
        <p14:creationId xmlns:p14="http://schemas.microsoft.com/office/powerpoint/2010/main" val="346367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558800" y="76200"/>
            <a:ext cx="11214100" cy="5539978"/>
          </a:xfrm>
          <a:prstGeom prst="rect">
            <a:avLst/>
          </a:prstGeom>
        </p:spPr>
        <p:txBody>
          <a:bodyPr wrap="square">
            <a:spAutoFit/>
          </a:bodyPr>
          <a:lstStyle/>
          <a:p>
            <a:r>
              <a:rPr lang="en-US" dirty="0" smtClean="0"/>
              <a:t/>
            </a:r>
            <a:br>
              <a:rPr lang="en-US" dirty="0" smtClean="0"/>
            </a:br>
            <a:r>
              <a:rPr lang="en-US" sz="2800" b="1" baseline="30000" dirty="0" smtClean="0"/>
              <a:t>17 </a:t>
            </a:r>
            <a:r>
              <a:rPr lang="en-US" sz="2800" b="1" dirty="0" smtClean="0"/>
              <a:t>So I confronted the leaders of Judah, "Why are you profaning the Sabbath in this evil way? </a:t>
            </a:r>
          </a:p>
          <a:p>
            <a:r>
              <a:rPr lang="en-US" sz="2800" b="1" dirty="0" smtClean="0"/>
              <a:t/>
            </a:r>
            <a:br>
              <a:rPr lang="en-US" sz="2800" b="1" dirty="0" smtClean="0"/>
            </a:br>
            <a:r>
              <a:rPr lang="en-US" sz="2800" b="1" baseline="30000" dirty="0" smtClean="0"/>
              <a:t>18 </a:t>
            </a:r>
            <a:r>
              <a:rPr lang="en-US" sz="2800" b="1" u="sng" dirty="0" smtClean="0"/>
              <a:t>Wasn't it enough that your ancestors did this sort of thing, so that our God brought the present troubles upon us and our city</a:t>
            </a:r>
            <a:r>
              <a:rPr lang="en-US" sz="2800" b="1" dirty="0" smtClean="0"/>
              <a:t>? Now you are bringing even more wrath upon the people of Israel by permitting the Sabbath to be desecrated in this way!" </a:t>
            </a:r>
          </a:p>
          <a:p>
            <a:r>
              <a:rPr lang="en-US" sz="2800" b="1" dirty="0" smtClean="0"/>
              <a:t/>
            </a:r>
            <a:br>
              <a:rPr lang="en-US" sz="2800" b="1" dirty="0" smtClean="0"/>
            </a:br>
            <a:r>
              <a:rPr lang="en-US" sz="2800" b="1" baseline="30000" dirty="0" smtClean="0"/>
              <a:t>19 </a:t>
            </a:r>
            <a:r>
              <a:rPr lang="en-US" sz="2800" b="1" dirty="0" smtClean="0"/>
              <a:t>So I commanded that from then on the gates of the city should be shut as darkness fell every Friday evening, not to be opened until the Sabbath ended. I also sent some of my own servants to guard the gates so that no merchandise could be brought in on the Sabbath day. </a:t>
            </a:r>
            <a:endParaRPr lang="en-US" dirty="0"/>
          </a:p>
        </p:txBody>
      </p:sp>
    </p:spTree>
    <p:extLst>
      <p:ext uri="{BB962C8B-B14F-4D97-AF65-F5344CB8AC3E}">
        <p14:creationId xmlns:p14="http://schemas.microsoft.com/office/powerpoint/2010/main" val="37461493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749300" y="152400"/>
            <a:ext cx="11087100" cy="5262979"/>
          </a:xfrm>
          <a:prstGeom prst="rect">
            <a:avLst/>
          </a:prstGeom>
        </p:spPr>
        <p:txBody>
          <a:bodyPr wrap="square">
            <a:spAutoFit/>
          </a:bodyPr>
          <a:lstStyle/>
          <a:p>
            <a:r>
              <a:rPr lang="en-US" sz="2800" b="1" dirty="0" smtClean="0"/>
              <a:t/>
            </a:r>
            <a:br>
              <a:rPr lang="en-US" sz="2800" b="1" dirty="0" smtClean="0"/>
            </a:br>
            <a:r>
              <a:rPr lang="en-US" sz="2800" b="1" baseline="30000" dirty="0" smtClean="0"/>
              <a:t>20 </a:t>
            </a:r>
            <a:r>
              <a:rPr lang="en-US" sz="2800" b="1" dirty="0" smtClean="0"/>
              <a:t>The merchants and tradesmen with a variety of wares camped outside Jerusalem once or twice. </a:t>
            </a:r>
          </a:p>
          <a:p>
            <a:r>
              <a:rPr lang="en-US" sz="2800" b="1" dirty="0" smtClean="0"/>
              <a:t/>
            </a:r>
            <a:br>
              <a:rPr lang="en-US" sz="2800" b="1" dirty="0" smtClean="0"/>
            </a:br>
            <a:r>
              <a:rPr lang="en-US" sz="2800" b="1" baseline="30000" dirty="0" smtClean="0"/>
              <a:t>21 </a:t>
            </a:r>
            <a:r>
              <a:rPr lang="en-US" sz="2800" b="1" dirty="0" smtClean="0"/>
              <a:t>But I spoke sharply to them and said, "What are you doing out here, camping around the wall? If you do this again, I will arrest you!" And that was the last time they came on the Sabbath. </a:t>
            </a:r>
          </a:p>
          <a:p>
            <a:r>
              <a:rPr lang="en-US" sz="2800" b="1" dirty="0" smtClean="0"/>
              <a:t/>
            </a:r>
            <a:br>
              <a:rPr lang="en-US" sz="2800" b="1" dirty="0" smtClean="0"/>
            </a:br>
            <a:r>
              <a:rPr lang="en-US" sz="2800" b="1" baseline="30000" dirty="0" smtClean="0"/>
              <a:t>22 </a:t>
            </a:r>
            <a:r>
              <a:rPr lang="en-US" sz="2800" b="1" dirty="0" smtClean="0"/>
              <a:t>Then I commanded the Levites to purify themselves and to guard the gates in order to preserve the holiness of the Sabbath. </a:t>
            </a:r>
            <a:r>
              <a:rPr lang="en-US" sz="2800" b="1" u="sng" dirty="0" smtClean="0"/>
              <a:t>Remember this good deed also, O my God! Have compassion on me according to your great and unfailing love. </a:t>
            </a:r>
            <a:endParaRPr lang="en-US" u="sng" dirty="0"/>
          </a:p>
        </p:txBody>
      </p:sp>
    </p:spTree>
    <p:extLst>
      <p:ext uri="{BB962C8B-B14F-4D97-AF65-F5344CB8AC3E}">
        <p14:creationId xmlns:p14="http://schemas.microsoft.com/office/powerpoint/2010/main" val="38534526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787400" y="134035"/>
            <a:ext cx="10795000" cy="954107"/>
          </a:xfrm>
          <a:prstGeom prst="rect">
            <a:avLst/>
          </a:prstGeom>
        </p:spPr>
        <p:txBody>
          <a:bodyPr wrap="square">
            <a:spAutoFit/>
          </a:bodyPr>
          <a:lstStyle/>
          <a:p>
            <a:r>
              <a:rPr lang="en-US" sz="2800" b="1" u="sng" dirty="0" smtClean="0"/>
              <a:t>Violation 5—compromising, marrying unbelievers: a need to build godly families (vv.23-31).</a:t>
            </a:r>
            <a:endParaRPr lang="en-US" sz="2800" b="1" u="sng" dirty="0" smtClean="0"/>
          </a:p>
        </p:txBody>
      </p:sp>
      <p:sp>
        <p:nvSpPr>
          <p:cNvPr id="3" name="Rectangle 2"/>
          <p:cNvSpPr/>
          <p:nvPr/>
        </p:nvSpPr>
        <p:spPr>
          <a:xfrm>
            <a:off x="1181100" y="1526977"/>
            <a:ext cx="10007600" cy="3508653"/>
          </a:xfrm>
          <a:prstGeom prst="rect">
            <a:avLst/>
          </a:prstGeom>
        </p:spPr>
        <p:txBody>
          <a:bodyPr wrap="square">
            <a:spAutoFit/>
          </a:bodyPr>
          <a:lstStyle/>
          <a:p>
            <a:r>
              <a:rPr lang="en-US" dirty="0" smtClean="0"/>
              <a:t/>
            </a:r>
            <a:br>
              <a:rPr lang="en-US" dirty="0" smtClean="0"/>
            </a:br>
            <a:r>
              <a:rPr lang="en-US" sz="2800" b="1" baseline="30000" dirty="0" smtClean="0"/>
              <a:t>23 </a:t>
            </a:r>
            <a:r>
              <a:rPr lang="en-US" sz="2800" b="1" dirty="0" smtClean="0"/>
              <a:t>About the same time I realized that some of the men of Judah had married women from Ashdod, Ammon, and Moab.</a:t>
            </a:r>
          </a:p>
          <a:p>
            <a:r>
              <a:rPr lang="en-US" sz="2800" b="1" dirty="0" smtClean="0"/>
              <a:t> </a:t>
            </a:r>
            <a:br>
              <a:rPr lang="en-US" sz="2800" b="1" dirty="0" smtClean="0"/>
            </a:br>
            <a:r>
              <a:rPr lang="en-US" sz="2800" b="1" baseline="30000" dirty="0" smtClean="0"/>
              <a:t>24 </a:t>
            </a:r>
            <a:r>
              <a:rPr lang="en-US" sz="2800" b="1" dirty="0" smtClean="0"/>
              <a:t>Even worse, half their </a:t>
            </a:r>
            <a:r>
              <a:rPr lang="en-US" sz="2800" b="1" u="sng" dirty="0" smtClean="0"/>
              <a:t>children spoke in the language of Ashdod </a:t>
            </a:r>
            <a:r>
              <a:rPr lang="en-US" sz="2800" b="1" dirty="0" smtClean="0"/>
              <a:t>or some other people and </a:t>
            </a:r>
            <a:r>
              <a:rPr lang="en-US" sz="2800" b="1" u="sng" dirty="0" smtClean="0"/>
              <a:t>could not speak the language of Judah at all. </a:t>
            </a:r>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83437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609600" y="413941"/>
            <a:ext cx="11214100" cy="5109091"/>
          </a:xfrm>
          <a:prstGeom prst="rect">
            <a:avLst/>
          </a:prstGeom>
        </p:spPr>
        <p:txBody>
          <a:bodyPr wrap="square">
            <a:spAutoFit/>
          </a:bodyPr>
          <a:lstStyle/>
          <a:p>
            <a:r>
              <a:rPr lang="en-US" dirty="0" smtClean="0"/>
              <a:t/>
            </a:r>
            <a:br>
              <a:rPr lang="en-US" dirty="0" smtClean="0"/>
            </a:br>
            <a:r>
              <a:rPr lang="en-US" sz="2800" b="1" baseline="30000" dirty="0" smtClean="0"/>
              <a:t>25 </a:t>
            </a:r>
            <a:r>
              <a:rPr lang="en-US" sz="2800" b="1" dirty="0" smtClean="0"/>
              <a:t>So I confronted them and called down curses on them. </a:t>
            </a:r>
            <a:r>
              <a:rPr lang="en-US" sz="2800" b="1" u="sng" dirty="0" smtClean="0"/>
              <a:t>I beat some of them and pulled out their hair</a:t>
            </a:r>
            <a:r>
              <a:rPr lang="en-US" sz="2800" b="1" dirty="0" smtClean="0"/>
              <a:t>. I made them swear before God that they would not let their children intermarry with the pagan people of the land. </a:t>
            </a:r>
          </a:p>
          <a:p>
            <a:r>
              <a:rPr lang="en-US" sz="2800" b="1" dirty="0" smtClean="0"/>
              <a:t/>
            </a:r>
            <a:br>
              <a:rPr lang="en-US" sz="2800" b="1" dirty="0" smtClean="0"/>
            </a:br>
            <a:r>
              <a:rPr lang="en-US" sz="2800" b="1" baseline="30000" dirty="0" smtClean="0"/>
              <a:t>26 </a:t>
            </a:r>
            <a:r>
              <a:rPr lang="en-US" sz="2800" b="1" dirty="0" smtClean="0"/>
              <a:t>"</a:t>
            </a:r>
            <a:r>
              <a:rPr lang="en-US" sz="2800" b="1" u="sng" dirty="0" smtClean="0"/>
              <a:t>Wasn't this exactly what led King Solomon of Israel into sin</a:t>
            </a:r>
            <a:r>
              <a:rPr lang="en-US" sz="2800" b="1" dirty="0" smtClean="0"/>
              <a:t>?" I demanded. "There was no king from any nation who could compare to him, and God loved him and made him king over all Israel. </a:t>
            </a:r>
            <a:r>
              <a:rPr lang="en-US" sz="2800" b="1" u="sng" dirty="0" smtClean="0"/>
              <a:t>But even he was led into sin by his foreign wives</a:t>
            </a:r>
            <a:r>
              <a:rPr lang="en-US" sz="2000" b="1" u="sng" dirty="0" smtClean="0"/>
              <a:t>.</a:t>
            </a:r>
            <a:r>
              <a:rPr lang="en-US" sz="2000" b="1" dirty="0" smtClean="0"/>
              <a:t>                                                         (1 Kings 11:4-8). </a:t>
            </a:r>
          </a:p>
          <a:p>
            <a:r>
              <a:rPr lang="en-US" sz="2800" b="1" dirty="0" smtClean="0"/>
              <a:t/>
            </a:r>
            <a:br>
              <a:rPr lang="en-US" sz="2800" b="1" dirty="0" smtClean="0"/>
            </a:br>
            <a:r>
              <a:rPr lang="en-US" sz="2800" b="1" baseline="30000" dirty="0" smtClean="0"/>
              <a:t>27 </a:t>
            </a:r>
            <a:r>
              <a:rPr lang="en-US" sz="2800" b="1" dirty="0" smtClean="0"/>
              <a:t>How could you even think of committing this sinful deed and acting unfaithfully toward God by marrying foreign women?" </a:t>
            </a:r>
            <a:endParaRPr lang="en-US" sz="2800" b="1" dirty="0"/>
          </a:p>
        </p:txBody>
      </p:sp>
    </p:spTree>
    <p:extLst>
      <p:ext uri="{BB962C8B-B14F-4D97-AF65-F5344CB8AC3E}">
        <p14:creationId xmlns:p14="http://schemas.microsoft.com/office/powerpoint/2010/main" val="23230399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231900" y="315436"/>
            <a:ext cx="9728200" cy="5016758"/>
          </a:xfrm>
          <a:prstGeom prst="rect">
            <a:avLst/>
          </a:prstGeom>
        </p:spPr>
        <p:txBody>
          <a:bodyPr wrap="square">
            <a:spAutoFit/>
          </a:bodyPr>
          <a:lstStyle/>
          <a:p>
            <a:pPr algn="ctr"/>
            <a:r>
              <a:rPr lang="en-US" sz="4000" b="1" dirty="0" smtClean="0">
                <a:effectLst/>
              </a:rPr>
              <a:t>General William Booth, founder of The Salvation Army, once said to a group of new officers, </a:t>
            </a:r>
          </a:p>
          <a:p>
            <a:endParaRPr lang="en-US" sz="4000" b="1" dirty="0"/>
          </a:p>
          <a:p>
            <a:pPr algn="ctr"/>
            <a:r>
              <a:rPr lang="en-US" sz="4000" b="1" dirty="0" smtClean="0">
                <a:effectLst/>
              </a:rPr>
              <a:t>"I want you young men always to bear in mind that it is the nature of a fire to go out; you must keep it stirred and fed and the ashes removed."</a:t>
            </a:r>
          </a:p>
        </p:txBody>
      </p:sp>
    </p:spTree>
    <p:extLst>
      <p:ext uri="{BB962C8B-B14F-4D97-AF65-F5344CB8AC3E}">
        <p14:creationId xmlns:p14="http://schemas.microsoft.com/office/powerpoint/2010/main" val="7612850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841500" y="751344"/>
            <a:ext cx="8877300" cy="3970318"/>
          </a:xfrm>
          <a:prstGeom prst="rect">
            <a:avLst/>
          </a:prstGeom>
        </p:spPr>
        <p:txBody>
          <a:bodyPr wrap="square">
            <a:spAutoFit/>
          </a:bodyPr>
          <a:lstStyle/>
          <a:p>
            <a:pPr algn="ctr"/>
            <a:r>
              <a:rPr lang="en-US" sz="3600" b="1" dirty="0" smtClean="0"/>
              <a:t>1 Corinthians 7:39 </a:t>
            </a:r>
          </a:p>
          <a:p>
            <a:pPr algn="ctr"/>
            <a:endParaRPr lang="en-US" sz="3600" b="1" dirty="0" smtClean="0"/>
          </a:p>
          <a:p>
            <a:r>
              <a:rPr lang="en-US" sz="3600" b="1" dirty="0" smtClean="0"/>
              <a:t> </a:t>
            </a:r>
            <a:r>
              <a:rPr lang="en-US" sz="3600" b="1" baseline="30000" dirty="0" smtClean="0"/>
              <a:t>39 </a:t>
            </a:r>
            <a:r>
              <a:rPr lang="en-US" sz="3600" b="1" dirty="0" smtClean="0"/>
              <a:t>A married woman must remain with her husband as long as he lives. If her husband dies, she is free to marry anyone she wishes, </a:t>
            </a:r>
            <a:r>
              <a:rPr lang="en-US" sz="3600" b="1" u="sng" dirty="0" smtClean="0"/>
              <a:t>but only if the man is a Christian. </a:t>
            </a:r>
            <a:br>
              <a:rPr lang="en-US" sz="3600" b="1" u="sng" dirty="0" smtClean="0"/>
            </a:br>
            <a:endParaRPr lang="en-US" sz="3600" dirty="0"/>
          </a:p>
        </p:txBody>
      </p:sp>
    </p:spTree>
    <p:extLst>
      <p:ext uri="{BB962C8B-B14F-4D97-AF65-F5344CB8AC3E}">
        <p14:creationId xmlns:p14="http://schemas.microsoft.com/office/powerpoint/2010/main" val="42420448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711200" y="610136"/>
            <a:ext cx="10744200" cy="4955203"/>
          </a:xfrm>
          <a:prstGeom prst="rect">
            <a:avLst/>
          </a:prstGeom>
        </p:spPr>
        <p:txBody>
          <a:bodyPr wrap="square">
            <a:spAutoFit/>
          </a:bodyPr>
          <a:lstStyle/>
          <a:p>
            <a:r>
              <a:rPr lang="en-US" dirty="0" smtClean="0"/>
              <a:t/>
            </a:r>
            <a:br>
              <a:rPr lang="en-US" dirty="0" smtClean="0"/>
            </a:br>
            <a:r>
              <a:rPr lang="en-US" sz="2800" b="1" baseline="30000" dirty="0" smtClean="0"/>
              <a:t>28 </a:t>
            </a:r>
            <a:r>
              <a:rPr lang="en-US" sz="2800" b="1" dirty="0" smtClean="0"/>
              <a:t>One of the sons of </a:t>
            </a:r>
            <a:r>
              <a:rPr lang="en-US" sz="2800" b="1" dirty="0" err="1" smtClean="0"/>
              <a:t>Joiada</a:t>
            </a:r>
            <a:r>
              <a:rPr lang="en-US" sz="2800" b="1" dirty="0" smtClean="0"/>
              <a:t> son of </a:t>
            </a:r>
            <a:r>
              <a:rPr lang="en-US" sz="2800" b="1" dirty="0" err="1" smtClean="0"/>
              <a:t>Eliashib</a:t>
            </a:r>
            <a:r>
              <a:rPr lang="en-US" sz="2800" b="1" dirty="0" smtClean="0"/>
              <a:t> the high priest had married a daughter of </a:t>
            </a:r>
            <a:r>
              <a:rPr lang="en-US" sz="2800" b="1" dirty="0" err="1" smtClean="0"/>
              <a:t>Sanballat</a:t>
            </a:r>
            <a:r>
              <a:rPr lang="en-US" sz="2800" b="1" dirty="0" smtClean="0"/>
              <a:t> the </a:t>
            </a:r>
            <a:r>
              <a:rPr lang="en-US" sz="2800" b="1" dirty="0" err="1" smtClean="0"/>
              <a:t>Horonite</a:t>
            </a:r>
            <a:r>
              <a:rPr lang="en-US" sz="2800" b="1" dirty="0" smtClean="0"/>
              <a:t>, so I banished him from my presence. </a:t>
            </a:r>
          </a:p>
          <a:p>
            <a:r>
              <a:rPr lang="en-US" sz="2800" b="1" dirty="0" smtClean="0"/>
              <a:t/>
            </a:r>
            <a:br>
              <a:rPr lang="en-US" sz="2800" b="1" dirty="0" smtClean="0"/>
            </a:br>
            <a:r>
              <a:rPr lang="en-US" sz="2800" b="1" baseline="30000" dirty="0" smtClean="0"/>
              <a:t>29 </a:t>
            </a:r>
            <a:r>
              <a:rPr lang="en-US" sz="2800" b="1" u="sng" dirty="0" smtClean="0"/>
              <a:t>Remember them, O my God</a:t>
            </a:r>
            <a:r>
              <a:rPr lang="en-US" sz="2800" b="1" dirty="0" smtClean="0"/>
              <a:t>, for they have defiled the priesthood and the promises and vows of the priests and Levites.</a:t>
            </a:r>
          </a:p>
          <a:p>
            <a:r>
              <a:rPr lang="en-US" sz="2800" b="1" dirty="0" smtClean="0"/>
              <a:t> </a:t>
            </a:r>
            <a:br>
              <a:rPr lang="en-US" sz="2800" b="1" dirty="0" smtClean="0"/>
            </a:br>
            <a:r>
              <a:rPr lang="en-US" sz="2800" b="1" baseline="30000" dirty="0" smtClean="0"/>
              <a:t>30 </a:t>
            </a:r>
            <a:r>
              <a:rPr lang="en-US" sz="2800" b="1" dirty="0" smtClean="0"/>
              <a:t>So I purged out everything foreign and assigned tasks to the priests and Levites, making certain that each knew his work. </a:t>
            </a:r>
            <a:br>
              <a:rPr lang="en-US" sz="2800" b="1" dirty="0" smtClean="0"/>
            </a:br>
            <a:r>
              <a:rPr lang="en-US" sz="2800" b="1" dirty="0" smtClean="0"/>
              <a:t/>
            </a:r>
            <a:br>
              <a:rPr lang="en-US" sz="2800" b="1" dirty="0" smtClean="0"/>
            </a:br>
            <a:endParaRPr lang="en-US" b="1" dirty="0"/>
          </a:p>
        </p:txBody>
      </p:sp>
    </p:spTree>
    <p:extLst>
      <p:ext uri="{BB962C8B-B14F-4D97-AF65-F5344CB8AC3E}">
        <p14:creationId xmlns:p14="http://schemas.microsoft.com/office/powerpoint/2010/main" val="600357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663700" y="978238"/>
            <a:ext cx="9182100" cy="2800767"/>
          </a:xfrm>
          <a:prstGeom prst="rect">
            <a:avLst/>
          </a:prstGeom>
        </p:spPr>
        <p:txBody>
          <a:bodyPr wrap="square">
            <a:spAutoFit/>
          </a:bodyPr>
          <a:lstStyle/>
          <a:p>
            <a:r>
              <a:rPr lang="en-US" sz="2800" b="1" dirty="0" smtClean="0"/>
              <a:t/>
            </a:r>
            <a:br>
              <a:rPr lang="en-US" sz="2800" b="1" dirty="0" smtClean="0"/>
            </a:br>
            <a:r>
              <a:rPr lang="en-US" sz="2800" b="1" baseline="30000" dirty="0" smtClean="0"/>
              <a:t>31 </a:t>
            </a:r>
            <a:r>
              <a:rPr lang="en-US" sz="2800" b="1" dirty="0" smtClean="0"/>
              <a:t>I also made sure that the supply of wood for the altar was brought at the proper times and that the first part of the harvest was collected for the priests. </a:t>
            </a:r>
            <a:r>
              <a:rPr lang="en-US" sz="2800" b="1" u="sng" dirty="0" smtClean="0"/>
              <a:t>Remember this in my favor, O my God. </a:t>
            </a:r>
            <a:br>
              <a:rPr lang="en-US" sz="2800" b="1" u="sng" dirty="0" smtClean="0"/>
            </a:br>
            <a:r>
              <a:rPr lang="en-US" dirty="0" smtClean="0"/>
              <a:t/>
            </a:r>
            <a:br>
              <a:rPr lang="en-US" dirty="0" smtClean="0"/>
            </a:br>
            <a:endParaRPr lang="en-US" dirty="0"/>
          </a:p>
        </p:txBody>
      </p:sp>
    </p:spTree>
    <p:extLst>
      <p:ext uri="{BB962C8B-B14F-4D97-AF65-F5344CB8AC3E}">
        <p14:creationId xmlns:p14="http://schemas.microsoft.com/office/powerpoint/2010/main" val="29093596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676400" y="199936"/>
            <a:ext cx="8839200" cy="954107"/>
          </a:xfrm>
          <a:prstGeom prst="rect">
            <a:avLst/>
          </a:prstGeom>
        </p:spPr>
        <p:txBody>
          <a:bodyPr wrap="square">
            <a:spAutoFit/>
          </a:bodyPr>
          <a:lstStyle/>
          <a:p>
            <a:pPr algn="ctr"/>
            <a:r>
              <a:rPr lang="en-US" sz="2800" b="1" dirty="0" smtClean="0"/>
              <a:t>Stressing the Need for Continued Reformation and Revival, Nehemiah 13:1-31.</a:t>
            </a:r>
            <a:endParaRPr lang="en-US" sz="2800" b="1" dirty="0"/>
          </a:p>
        </p:txBody>
      </p:sp>
      <p:sp>
        <p:nvSpPr>
          <p:cNvPr id="3" name="Rectangle 2"/>
          <p:cNvSpPr/>
          <p:nvPr/>
        </p:nvSpPr>
        <p:spPr>
          <a:xfrm>
            <a:off x="781050" y="1563624"/>
            <a:ext cx="11061700" cy="523220"/>
          </a:xfrm>
          <a:prstGeom prst="rect">
            <a:avLst/>
          </a:prstGeom>
        </p:spPr>
        <p:txBody>
          <a:bodyPr wrap="square">
            <a:spAutoFit/>
          </a:bodyPr>
          <a:lstStyle/>
          <a:p>
            <a:r>
              <a:rPr lang="en-US" sz="2800" b="1" dirty="0" smtClean="0"/>
              <a:t>Violation 1—evil associations: a need for spiritual separation (v.1-3).</a:t>
            </a:r>
          </a:p>
        </p:txBody>
      </p:sp>
      <p:sp>
        <p:nvSpPr>
          <p:cNvPr id="5" name="Rectangle 4"/>
          <p:cNvSpPr/>
          <p:nvPr/>
        </p:nvSpPr>
        <p:spPr>
          <a:xfrm>
            <a:off x="781050" y="2812246"/>
            <a:ext cx="10629900" cy="954107"/>
          </a:xfrm>
          <a:prstGeom prst="rect">
            <a:avLst/>
          </a:prstGeom>
        </p:spPr>
        <p:txBody>
          <a:bodyPr wrap="square">
            <a:spAutoFit/>
          </a:bodyPr>
          <a:lstStyle/>
          <a:p>
            <a:r>
              <a:rPr lang="en-US" sz="2800" b="1" dirty="0" smtClean="0"/>
              <a:t>Violation 2—desecrating the house of God: a need to purify, cleanse the church (v.4-9).</a:t>
            </a:r>
          </a:p>
        </p:txBody>
      </p:sp>
      <p:sp>
        <p:nvSpPr>
          <p:cNvPr id="6" name="Rectangle 5"/>
          <p:cNvSpPr/>
          <p:nvPr/>
        </p:nvSpPr>
        <p:spPr>
          <a:xfrm>
            <a:off x="825500" y="4499563"/>
            <a:ext cx="10541000" cy="954107"/>
          </a:xfrm>
          <a:prstGeom prst="rect">
            <a:avLst/>
          </a:prstGeom>
        </p:spPr>
        <p:txBody>
          <a:bodyPr wrap="square">
            <a:spAutoFit/>
          </a:bodyPr>
          <a:lstStyle/>
          <a:p>
            <a:r>
              <a:rPr lang="en-US" sz="2800" b="1" dirty="0" smtClean="0"/>
              <a:t>Violation 3—neglecting the tithe: a need to support God’s House (v.10-14).</a:t>
            </a:r>
          </a:p>
        </p:txBody>
      </p:sp>
    </p:spTree>
    <p:extLst>
      <p:ext uri="{BB962C8B-B14F-4D97-AF65-F5344CB8AC3E}">
        <p14:creationId xmlns:p14="http://schemas.microsoft.com/office/powerpoint/2010/main" val="144325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955675" y="893812"/>
            <a:ext cx="10280650" cy="954107"/>
          </a:xfrm>
          <a:prstGeom prst="rect">
            <a:avLst/>
          </a:prstGeom>
        </p:spPr>
        <p:txBody>
          <a:bodyPr wrap="square">
            <a:spAutoFit/>
          </a:bodyPr>
          <a:lstStyle/>
          <a:p>
            <a:r>
              <a:rPr lang="en-US" sz="2800" b="1" dirty="0" smtClean="0"/>
              <a:t>Violation 4—working on, breaking the Sabbath: a need to honor the Sabbath and keep it holy (vv.15-22).</a:t>
            </a:r>
            <a:endParaRPr lang="en-US" sz="2800" b="1" dirty="0" smtClean="0"/>
          </a:p>
        </p:txBody>
      </p:sp>
      <p:sp>
        <p:nvSpPr>
          <p:cNvPr id="5" name="Rectangle 4"/>
          <p:cNvSpPr/>
          <p:nvPr/>
        </p:nvSpPr>
        <p:spPr>
          <a:xfrm>
            <a:off x="955675" y="3280677"/>
            <a:ext cx="10585450" cy="954107"/>
          </a:xfrm>
          <a:prstGeom prst="rect">
            <a:avLst/>
          </a:prstGeom>
        </p:spPr>
        <p:txBody>
          <a:bodyPr wrap="square">
            <a:spAutoFit/>
          </a:bodyPr>
          <a:lstStyle/>
          <a:p>
            <a:r>
              <a:rPr lang="en-US" sz="2800" b="1" dirty="0" smtClean="0"/>
              <a:t>Violation 5—compromising, marrying unbelievers: a need to build godly families (vv.23-31).</a:t>
            </a:r>
          </a:p>
        </p:txBody>
      </p:sp>
    </p:spTree>
    <p:extLst>
      <p:ext uri="{BB962C8B-B14F-4D97-AF65-F5344CB8AC3E}">
        <p14:creationId xmlns:p14="http://schemas.microsoft.com/office/powerpoint/2010/main" val="329313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52400" y="103967"/>
            <a:ext cx="12039600" cy="954107"/>
          </a:xfrm>
          <a:prstGeom prst="rect">
            <a:avLst/>
          </a:prstGeom>
        </p:spPr>
        <p:txBody>
          <a:bodyPr wrap="square">
            <a:spAutoFit/>
          </a:bodyPr>
          <a:lstStyle/>
          <a:p>
            <a:pPr algn="ctr"/>
            <a:r>
              <a:rPr lang="en-US" sz="2800" b="1" u="sng" dirty="0" smtClean="0"/>
              <a:t>Violation 1—evil associations: a need for spiritual separation. </a:t>
            </a:r>
            <a:endParaRPr lang="en-US" sz="2800" b="1" u="sng" dirty="0"/>
          </a:p>
          <a:p>
            <a:pPr algn="ctr"/>
            <a:r>
              <a:rPr lang="en-US" sz="2800" b="1" u="sng" dirty="0" smtClean="0"/>
              <a:t>Nehemiah 13:1-3 </a:t>
            </a:r>
            <a:endParaRPr lang="en-US" sz="2800" b="1" u="sng" dirty="0" smtClean="0"/>
          </a:p>
        </p:txBody>
      </p:sp>
      <p:sp>
        <p:nvSpPr>
          <p:cNvPr id="5" name="Rectangle 4"/>
          <p:cNvSpPr/>
          <p:nvPr/>
        </p:nvSpPr>
        <p:spPr>
          <a:xfrm>
            <a:off x="342900" y="1228397"/>
            <a:ext cx="11525250" cy="1384995"/>
          </a:xfrm>
          <a:prstGeom prst="rect">
            <a:avLst/>
          </a:prstGeom>
        </p:spPr>
        <p:txBody>
          <a:bodyPr wrap="square">
            <a:spAutoFit/>
          </a:bodyPr>
          <a:lstStyle/>
          <a:p>
            <a:r>
              <a:rPr lang="en-US" sz="2800" b="1" dirty="0" smtClean="0"/>
              <a:t> </a:t>
            </a:r>
            <a:r>
              <a:rPr lang="en-US" sz="2800" b="1" baseline="30000" dirty="0" smtClean="0"/>
              <a:t>1 </a:t>
            </a:r>
            <a:r>
              <a:rPr lang="en-US" sz="2800" b="1" dirty="0" smtClean="0"/>
              <a:t>On that same day, as the Book of Moses was being read, the people found a statement which said that no </a:t>
            </a:r>
            <a:r>
              <a:rPr lang="en-US" sz="2800" b="1" u="sng" dirty="0" smtClean="0"/>
              <a:t>Ammonite</a:t>
            </a:r>
            <a:r>
              <a:rPr lang="en-US" sz="2800" b="1" dirty="0" smtClean="0"/>
              <a:t> or </a:t>
            </a:r>
            <a:r>
              <a:rPr lang="en-US" sz="2800" b="1" u="sng" dirty="0" smtClean="0"/>
              <a:t>Moabite</a:t>
            </a:r>
            <a:r>
              <a:rPr lang="en-US" sz="2800" b="1" dirty="0" smtClean="0"/>
              <a:t> should ever be permitted to enter the assembly of God</a:t>
            </a:r>
            <a:r>
              <a:rPr lang="en-US" sz="2000" b="1" dirty="0" smtClean="0"/>
              <a:t>.                                (Deut. 23:3-4).    (Gen. 19:30-38)</a:t>
            </a:r>
          </a:p>
        </p:txBody>
      </p:sp>
      <p:sp>
        <p:nvSpPr>
          <p:cNvPr id="6" name="Rectangle 5"/>
          <p:cNvSpPr/>
          <p:nvPr/>
        </p:nvSpPr>
        <p:spPr>
          <a:xfrm>
            <a:off x="457200" y="2988541"/>
            <a:ext cx="11277600" cy="1384995"/>
          </a:xfrm>
          <a:prstGeom prst="rect">
            <a:avLst/>
          </a:prstGeom>
        </p:spPr>
        <p:txBody>
          <a:bodyPr wrap="square">
            <a:spAutoFit/>
          </a:bodyPr>
          <a:lstStyle/>
          <a:p>
            <a:r>
              <a:rPr lang="en-US" sz="2800" b="1" baseline="30000" dirty="0" smtClean="0"/>
              <a:t>2 </a:t>
            </a:r>
            <a:r>
              <a:rPr lang="en-US" sz="2800" b="1" dirty="0" smtClean="0"/>
              <a:t>For they had not been friendly to the Israelites when they left Egypt. Instead, they hired </a:t>
            </a:r>
            <a:r>
              <a:rPr lang="en-US" sz="2800" b="1" u="sng" dirty="0" smtClean="0"/>
              <a:t>Balaam to curse them</a:t>
            </a:r>
            <a:r>
              <a:rPr lang="en-US" sz="2800" b="1" dirty="0" smtClean="0"/>
              <a:t>, though our God turned the curse into a blessing</a:t>
            </a:r>
            <a:r>
              <a:rPr lang="en-US" b="1" dirty="0" smtClean="0"/>
              <a:t>.           </a:t>
            </a:r>
            <a:r>
              <a:rPr lang="en-US" sz="1400" b="1" dirty="0" smtClean="0"/>
              <a:t>                                                                                                                           </a:t>
            </a:r>
            <a:r>
              <a:rPr lang="en-US" sz="2000" b="1" dirty="0" smtClean="0"/>
              <a:t>(Num. 22-25). </a:t>
            </a:r>
          </a:p>
        </p:txBody>
      </p:sp>
      <p:sp>
        <p:nvSpPr>
          <p:cNvPr id="7" name="Rectangle 6"/>
          <p:cNvSpPr/>
          <p:nvPr/>
        </p:nvSpPr>
        <p:spPr>
          <a:xfrm>
            <a:off x="546100" y="4661660"/>
            <a:ext cx="10845800" cy="954107"/>
          </a:xfrm>
          <a:prstGeom prst="rect">
            <a:avLst/>
          </a:prstGeom>
        </p:spPr>
        <p:txBody>
          <a:bodyPr wrap="square">
            <a:spAutoFit/>
          </a:bodyPr>
          <a:lstStyle/>
          <a:p>
            <a:r>
              <a:rPr lang="en-US" sz="2800" b="1" baseline="30000" dirty="0" smtClean="0"/>
              <a:t>3 </a:t>
            </a:r>
            <a:r>
              <a:rPr lang="en-US" sz="2800" b="1" dirty="0" smtClean="0"/>
              <a:t>When this law was read, all those of </a:t>
            </a:r>
            <a:r>
              <a:rPr lang="en-US" sz="2800" b="1" u="sng" dirty="0" smtClean="0"/>
              <a:t>mixed ancestry </a:t>
            </a:r>
            <a:r>
              <a:rPr lang="en-US" sz="2800" b="1" dirty="0" smtClean="0"/>
              <a:t>were immediately expelled from the assembly. </a:t>
            </a:r>
            <a:endParaRPr lang="en-US" sz="2800" dirty="0"/>
          </a:p>
        </p:txBody>
      </p:sp>
    </p:spTree>
    <p:extLst>
      <p:ext uri="{BB962C8B-B14F-4D97-AF65-F5344CB8AC3E}">
        <p14:creationId xmlns:p14="http://schemas.microsoft.com/office/powerpoint/2010/main" val="159889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168400" y="532537"/>
            <a:ext cx="10198100" cy="1815882"/>
          </a:xfrm>
          <a:prstGeom prst="rect">
            <a:avLst/>
          </a:prstGeom>
        </p:spPr>
        <p:txBody>
          <a:bodyPr wrap="square">
            <a:spAutoFit/>
          </a:bodyPr>
          <a:lstStyle/>
          <a:p>
            <a:r>
              <a:rPr lang="en-US" sz="2800" b="1" dirty="0" smtClean="0"/>
              <a:t>The "mixed multitude" is composed of unsaved people who want to belong to the fellowship of God's people without trusting the Lord or submitting to His will. They want the blessings but not the obligations, and their appetite is still for the things of the world.</a:t>
            </a:r>
            <a:endParaRPr lang="en-US" sz="2800" b="1" dirty="0"/>
          </a:p>
        </p:txBody>
      </p:sp>
      <p:sp>
        <p:nvSpPr>
          <p:cNvPr id="3" name="Rectangle 2"/>
          <p:cNvSpPr/>
          <p:nvPr/>
        </p:nvSpPr>
        <p:spPr>
          <a:xfrm>
            <a:off x="1435100" y="3200077"/>
            <a:ext cx="9010650" cy="1815882"/>
          </a:xfrm>
          <a:prstGeom prst="rect">
            <a:avLst/>
          </a:prstGeom>
        </p:spPr>
        <p:txBody>
          <a:bodyPr wrap="square">
            <a:spAutoFit/>
          </a:bodyPr>
          <a:lstStyle/>
          <a:p>
            <a:pPr algn="ctr"/>
            <a:r>
              <a:rPr lang="en-US" sz="2800" b="1" dirty="0" smtClean="0"/>
              <a:t> "Today the world has taken so many things out of the church, and the church has taken so many things out of the world, that it is difficult to know where you are.</a:t>
            </a:r>
          </a:p>
          <a:p>
            <a:pPr algn="ctr"/>
            <a:r>
              <a:rPr lang="en-US" sz="2800" b="1" dirty="0" smtClean="0"/>
              <a:t>                                                                            Oswald Chambers</a:t>
            </a:r>
            <a:endParaRPr lang="en-US" sz="2800" b="1" dirty="0"/>
          </a:p>
        </p:txBody>
      </p:sp>
    </p:spTree>
    <p:extLst>
      <p:ext uri="{BB962C8B-B14F-4D97-AF65-F5344CB8AC3E}">
        <p14:creationId xmlns:p14="http://schemas.microsoft.com/office/powerpoint/2010/main" val="294709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952500" y="235635"/>
            <a:ext cx="10947400" cy="954107"/>
          </a:xfrm>
          <a:prstGeom prst="rect">
            <a:avLst/>
          </a:prstGeom>
        </p:spPr>
        <p:txBody>
          <a:bodyPr wrap="square">
            <a:spAutoFit/>
          </a:bodyPr>
          <a:lstStyle/>
          <a:p>
            <a:r>
              <a:rPr lang="en-US" sz="2800" b="1" u="sng" dirty="0" smtClean="0"/>
              <a:t>Violation 2—desecrating the house of God: a need to purify, cleanse the church (v.4-9).</a:t>
            </a:r>
            <a:endParaRPr lang="en-US" sz="2800" b="1" u="sng" dirty="0" smtClean="0"/>
          </a:p>
        </p:txBody>
      </p:sp>
      <p:sp>
        <p:nvSpPr>
          <p:cNvPr id="5" name="Rectangle 4"/>
          <p:cNvSpPr/>
          <p:nvPr/>
        </p:nvSpPr>
        <p:spPr>
          <a:xfrm>
            <a:off x="508000" y="1204198"/>
            <a:ext cx="11442700" cy="4678204"/>
          </a:xfrm>
          <a:prstGeom prst="rect">
            <a:avLst/>
          </a:prstGeom>
        </p:spPr>
        <p:txBody>
          <a:bodyPr wrap="square">
            <a:spAutoFit/>
          </a:bodyPr>
          <a:lstStyle/>
          <a:p>
            <a:r>
              <a:rPr lang="en-US" dirty="0" smtClean="0"/>
              <a:t/>
            </a:r>
            <a:br>
              <a:rPr lang="en-US" dirty="0" smtClean="0"/>
            </a:br>
            <a:r>
              <a:rPr lang="en-US" sz="2800" b="1" baseline="30000" dirty="0" smtClean="0"/>
              <a:t>4 </a:t>
            </a:r>
            <a:r>
              <a:rPr lang="en-US" sz="2800" b="1" dirty="0" smtClean="0"/>
              <a:t>Before this had happened, </a:t>
            </a:r>
            <a:r>
              <a:rPr lang="en-US" sz="2800" b="1" dirty="0" err="1" smtClean="0"/>
              <a:t>Eliashib</a:t>
            </a:r>
            <a:r>
              <a:rPr lang="en-US" sz="2800" b="1" dirty="0" smtClean="0"/>
              <a:t> the priest, who had been appointed as supervisor of the storerooms of the Temple of our God and who was also a </a:t>
            </a:r>
            <a:r>
              <a:rPr lang="en-US" sz="2800" b="1" u="sng" dirty="0" smtClean="0"/>
              <a:t>relative of </a:t>
            </a:r>
            <a:r>
              <a:rPr lang="en-US" sz="2800" b="1" u="sng" dirty="0" err="1" smtClean="0"/>
              <a:t>Tobiah</a:t>
            </a:r>
            <a:r>
              <a:rPr lang="en-US" sz="2800" b="1" dirty="0" smtClean="0"/>
              <a:t>, </a:t>
            </a:r>
          </a:p>
          <a:p>
            <a:r>
              <a:rPr lang="en-US" sz="2800" b="1" dirty="0" smtClean="0"/>
              <a:t/>
            </a:r>
            <a:br>
              <a:rPr lang="en-US" sz="2800" b="1" dirty="0" smtClean="0"/>
            </a:br>
            <a:r>
              <a:rPr lang="en-US" sz="2800" b="1" baseline="30000" dirty="0" smtClean="0"/>
              <a:t>5 </a:t>
            </a:r>
            <a:r>
              <a:rPr lang="en-US" sz="2800" b="1" dirty="0" smtClean="0"/>
              <a:t>had converted a large storage room and placed it at </a:t>
            </a:r>
            <a:r>
              <a:rPr lang="en-US" sz="2800" b="1" dirty="0" err="1" smtClean="0"/>
              <a:t>Tobiah's</a:t>
            </a:r>
            <a:r>
              <a:rPr lang="en-US" sz="2800" b="1" dirty="0" smtClean="0"/>
              <a:t> disposal. The room had previously been used for storing the grain offerings, frankincense, Temple utensils, and tithes of grain, new wine, olive oil, and the special portion set aside for the priests. Moses had decreed that these offerings belonged to the Levites, the singers, and the gatekeepers. </a:t>
            </a:r>
            <a:br>
              <a:rPr lang="en-US" sz="2800" b="1" dirty="0" smtClean="0"/>
            </a:br>
            <a:endParaRPr lang="en-US" sz="2800" b="1" dirty="0"/>
          </a:p>
        </p:txBody>
      </p:sp>
    </p:spTree>
    <p:extLst>
      <p:ext uri="{BB962C8B-B14F-4D97-AF65-F5344CB8AC3E}">
        <p14:creationId xmlns:p14="http://schemas.microsoft.com/office/powerpoint/2010/main" val="55870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431800" y="241300"/>
            <a:ext cx="11341100" cy="5262979"/>
          </a:xfrm>
          <a:prstGeom prst="rect">
            <a:avLst/>
          </a:prstGeom>
        </p:spPr>
        <p:txBody>
          <a:bodyPr wrap="square">
            <a:spAutoFit/>
          </a:bodyPr>
          <a:lstStyle/>
          <a:p>
            <a:r>
              <a:rPr lang="en-US" sz="2800" b="1" baseline="30000" dirty="0" smtClean="0"/>
              <a:t>6 </a:t>
            </a:r>
            <a:r>
              <a:rPr lang="en-US" sz="2800" b="1" dirty="0" smtClean="0"/>
              <a:t>I was not in Jerusalem at that time, for I had returned to the king in the thirty-second year of the reign of King Artaxerxes of Babylon, though I later received his permission to return. </a:t>
            </a:r>
          </a:p>
          <a:p>
            <a:r>
              <a:rPr lang="en-US" sz="2800" b="1" dirty="0" smtClean="0"/>
              <a:t/>
            </a:r>
            <a:br>
              <a:rPr lang="en-US" sz="2800" b="1" dirty="0" smtClean="0"/>
            </a:br>
            <a:r>
              <a:rPr lang="en-US" sz="2800" b="1" baseline="30000" dirty="0" smtClean="0"/>
              <a:t>7 </a:t>
            </a:r>
            <a:r>
              <a:rPr lang="en-US" sz="2800" b="1" dirty="0" smtClean="0"/>
              <a:t>When I arrived back in Jerusalem and learned the extent of this evil deed of </a:t>
            </a:r>
            <a:r>
              <a:rPr lang="en-US" sz="2800" b="1" dirty="0" err="1" smtClean="0"/>
              <a:t>Eliashib</a:t>
            </a:r>
            <a:r>
              <a:rPr lang="en-US" sz="2800" b="1" dirty="0" smtClean="0"/>
              <a:t>—that he had provided </a:t>
            </a:r>
            <a:r>
              <a:rPr lang="en-US" sz="2800" b="1" dirty="0" err="1" smtClean="0"/>
              <a:t>Tobiah</a:t>
            </a:r>
            <a:r>
              <a:rPr lang="en-US" sz="2800" b="1" dirty="0" smtClean="0"/>
              <a:t> with a room in the courtyards of the Temple of God— </a:t>
            </a:r>
          </a:p>
          <a:p>
            <a:r>
              <a:rPr lang="en-US" sz="2800" b="1" dirty="0" smtClean="0"/>
              <a:t/>
            </a:r>
            <a:br>
              <a:rPr lang="en-US" sz="2800" b="1" dirty="0" smtClean="0"/>
            </a:br>
            <a:r>
              <a:rPr lang="en-US" sz="2800" b="1" baseline="30000" dirty="0" smtClean="0"/>
              <a:t>8 </a:t>
            </a:r>
            <a:r>
              <a:rPr lang="en-US" sz="2800" b="1" dirty="0" smtClean="0"/>
              <a:t>I became very upset and threw all of </a:t>
            </a:r>
            <a:r>
              <a:rPr lang="en-US" sz="2800" b="1" dirty="0" err="1" smtClean="0"/>
              <a:t>Tobiah's</a:t>
            </a:r>
            <a:r>
              <a:rPr lang="en-US" sz="2800" b="1" dirty="0" smtClean="0"/>
              <a:t> belongings from the room. </a:t>
            </a:r>
          </a:p>
          <a:p>
            <a:r>
              <a:rPr lang="en-US" sz="2800" b="1" dirty="0" smtClean="0"/>
              <a:t/>
            </a:r>
            <a:br>
              <a:rPr lang="en-US" sz="2800" b="1" dirty="0" smtClean="0"/>
            </a:br>
            <a:r>
              <a:rPr lang="en-US" sz="2800" b="1" baseline="30000" dirty="0" smtClean="0"/>
              <a:t>9 </a:t>
            </a:r>
            <a:r>
              <a:rPr lang="en-US" sz="2800" b="1" dirty="0" smtClean="0"/>
              <a:t>Then I demanded that the rooms be purified, and I brought back the utensils for God's Temple, the grain offerings, and the frankincense.</a:t>
            </a:r>
            <a:endParaRPr lang="en-US" dirty="0"/>
          </a:p>
        </p:txBody>
      </p:sp>
    </p:spTree>
    <p:extLst>
      <p:ext uri="{BB962C8B-B14F-4D97-AF65-F5344CB8AC3E}">
        <p14:creationId xmlns:p14="http://schemas.microsoft.com/office/powerpoint/2010/main" val="40761624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539750" y="330538"/>
            <a:ext cx="11112500" cy="2800767"/>
          </a:xfrm>
          <a:prstGeom prst="rect">
            <a:avLst/>
          </a:prstGeom>
        </p:spPr>
        <p:txBody>
          <a:bodyPr wrap="square">
            <a:spAutoFit/>
          </a:bodyPr>
          <a:lstStyle/>
          <a:p>
            <a:pPr algn="ctr"/>
            <a:r>
              <a:rPr lang="en-US" sz="2800" b="1" dirty="0" smtClean="0"/>
              <a:t>Ephesians 2:20-21  </a:t>
            </a:r>
            <a:br>
              <a:rPr lang="en-US" sz="2800" b="1" dirty="0" smtClean="0"/>
            </a:br>
            <a:r>
              <a:rPr lang="en-US" sz="2800" b="1" baseline="30000" dirty="0" smtClean="0"/>
              <a:t>20 </a:t>
            </a:r>
            <a:r>
              <a:rPr lang="en-US" sz="2800" b="1" dirty="0" smtClean="0"/>
              <a:t>We are his house, built on the foundation of the apostles and the prophets. And the cornerstone is Christ Jesus himself. </a:t>
            </a:r>
            <a:br>
              <a:rPr lang="en-US" sz="2800" b="1" dirty="0" smtClean="0"/>
            </a:br>
            <a:r>
              <a:rPr lang="en-US" sz="2800" b="1" baseline="30000" dirty="0" smtClean="0"/>
              <a:t>21 </a:t>
            </a:r>
            <a:r>
              <a:rPr lang="en-US" sz="2800" b="1" dirty="0" smtClean="0"/>
              <a:t>We who believe are carefully joined together, becoming a </a:t>
            </a:r>
            <a:r>
              <a:rPr lang="en-US" sz="2800" b="1" u="sng" dirty="0" smtClean="0"/>
              <a:t>holy temple </a:t>
            </a:r>
            <a:r>
              <a:rPr lang="en-US" sz="2800" b="1" dirty="0" smtClean="0"/>
              <a:t>for the Lord. </a:t>
            </a:r>
            <a:r>
              <a:rPr lang="en-US" dirty="0" smtClean="0"/>
              <a:t/>
            </a:r>
            <a:br>
              <a:rPr lang="en-US" dirty="0" smtClean="0"/>
            </a:br>
            <a:r>
              <a:rPr lang="en-US" dirty="0" smtClean="0"/>
              <a:t/>
            </a:r>
            <a:br>
              <a:rPr lang="en-US" dirty="0" smtClean="0"/>
            </a:br>
            <a:endParaRPr lang="en-US" dirty="0"/>
          </a:p>
        </p:txBody>
      </p:sp>
      <p:sp>
        <p:nvSpPr>
          <p:cNvPr id="3" name="Rectangle 2"/>
          <p:cNvSpPr/>
          <p:nvPr/>
        </p:nvSpPr>
        <p:spPr>
          <a:xfrm>
            <a:off x="368300" y="3245605"/>
            <a:ext cx="11455400" cy="1938992"/>
          </a:xfrm>
          <a:prstGeom prst="rect">
            <a:avLst/>
          </a:prstGeom>
        </p:spPr>
        <p:txBody>
          <a:bodyPr wrap="square">
            <a:spAutoFit/>
          </a:bodyPr>
          <a:lstStyle/>
          <a:p>
            <a:pPr algn="ctr"/>
            <a:r>
              <a:rPr lang="en-US" sz="2800" b="1" dirty="0" smtClean="0"/>
              <a:t>Hebrews 12:14  </a:t>
            </a:r>
            <a:br>
              <a:rPr lang="en-US" sz="2800" b="1" dirty="0" smtClean="0"/>
            </a:br>
            <a:r>
              <a:rPr lang="en-US" sz="2800" b="1" baseline="30000" dirty="0" smtClean="0"/>
              <a:t>14 </a:t>
            </a:r>
            <a:r>
              <a:rPr lang="en-US" sz="2800" b="1" dirty="0" smtClean="0"/>
              <a:t>Try to live in peace with everyone, and seek to live a </a:t>
            </a:r>
            <a:r>
              <a:rPr lang="en-US" sz="2800" b="1" u="sng" dirty="0" smtClean="0"/>
              <a:t>clean and holy life</a:t>
            </a:r>
            <a:r>
              <a:rPr lang="en-US" sz="2800" b="1" dirty="0" smtClean="0"/>
              <a:t>, for those who are not holy will not see the Lord</a:t>
            </a:r>
            <a:r>
              <a:rPr lang="en-US" dirty="0" smtClean="0"/>
              <a:t>.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75947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TotalTime>
  <Words>588</Words>
  <Application>Microsoft Office PowerPoint</Application>
  <PresentationFormat>Widescreen</PresentationFormat>
  <Paragraphs>63</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carrion</dc:creator>
  <cp:lastModifiedBy>peter carrion</cp:lastModifiedBy>
  <cp:revision>37</cp:revision>
  <dcterms:created xsi:type="dcterms:W3CDTF">2016-06-25T15:38:26Z</dcterms:created>
  <dcterms:modified xsi:type="dcterms:W3CDTF">2016-06-25T19:11:03Z</dcterms:modified>
</cp:coreProperties>
</file>